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90" r:id="rId4"/>
    <p:sldId id="257" r:id="rId5"/>
    <p:sldId id="259" r:id="rId6"/>
    <p:sldId id="260" r:id="rId7"/>
    <p:sldId id="263" r:id="rId8"/>
    <p:sldId id="268" r:id="rId9"/>
    <p:sldId id="264" r:id="rId10"/>
    <p:sldId id="269" r:id="rId11"/>
    <p:sldId id="275" r:id="rId12"/>
    <p:sldId id="273" r:id="rId13"/>
    <p:sldId id="274" r:id="rId14"/>
    <p:sldId id="293" r:id="rId15"/>
    <p:sldId id="261" r:id="rId16"/>
    <p:sldId id="267" r:id="rId17"/>
    <p:sldId id="270" r:id="rId18"/>
    <p:sldId id="262" r:id="rId19"/>
    <p:sldId id="282" r:id="rId20"/>
    <p:sldId id="276" r:id="rId21"/>
    <p:sldId id="277" r:id="rId22"/>
    <p:sldId id="285" r:id="rId23"/>
    <p:sldId id="279" r:id="rId24"/>
    <p:sldId id="281" r:id="rId25"/>
    <p:sldId id="29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9900"/>
    <a:srgbClr val="FFFF99"/>
    <a:srgbClr val="CCFFFF"/>
    <a:srgbClr val="CCFFCC"/>
    <a:srgbClr val="CC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189" autoAdjust="0"/>
  </p:normalViewPr>
  <p:slideViewPr>
    <p:cSldViewPr>
      <p:cViewPr varScale="1">
        <p:scale>
          <a:sx n="126" d="100"/>
          <a:sy n="126" d="100"/>
        </p:scale>
        <p:origin x="2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fld id="{185F9A2A-D8B2-4C60-8966-227A1253B38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Klicken Sie, um die Formate des Vorlagentextes zu bearbeiten</a:t>
            </a:r>
          </a:p>
          <a:p>
            <a:pPr lvl="1"/>
            <a:r>
              <a:rPr lang="en-US" altLang="en-US" noProof="0"/>
              <a:t>Zweite Ebene</a:t>
            </a:r>
          </a:p>
          <a:p>
            <a:pPr lvl="2"/>
            <a:r>
              <a:rPr lang="en-US" altLang="en-US" noProof="0"/>
              <a:t>Dritte Ebene</a:t>
            </a:r>
          </a:p>
          <a:p>
            <a:pPr lvl="3"/>
            <a:r>
              <a:rPr lang="en-US" altLang="en-US" noProof="0"/>
              <a:t>Vierte Ebene</a:t>
            </a:r>
          </a:p>
          <a:p>
            <a:pPr lvl="4"/>
            <a:r>
              <a:rPr lang="en-US" altLang="en-US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urier New" panose="02070309020205020404" pitchFamily="49" charset="0"/>
              </a:defRPr>
            </a:lvl1pPr>
          </a:lstStyle>
          <a:p>
            <a:fld id="{8E796C61-D1B9-49AE-80AE-422BA4C0A731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0ECBCED-31B2-4761-8DC8-D2674F61CF9F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61980DD-ECC6-46BD-8A6B-E420758E39F2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3421AFA-E8D4-4289-AAF2-412D2532D786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A23E2F5-8F56-4B80-BD0C-B7980D0DA26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14B4A94-36D4-490C-B1B6-68C3F0A6B7F3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934B0B29-77EB-4E45-BA8C-1B1D1B18A4D5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15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E34123B1-AB24-4CE5-980D-49B0AE942FBB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16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DC4563B-7144-460C-84B0-176B20E42CD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17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A834761-F586-43E0-958A-4AD48FCCD13B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18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5C9D4BE-CF6B-4379-B6EB-3FDB7805A9D1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19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6434E32-3BC9-45C2-AF1B-EE4E1F3AE3E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20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AAA49E2-3C66-4ABB-8043-FEC2BC614D2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983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C464310A-69FD-4536-A504-531E3682C894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0E23039D-11EC-4259-9A10-887BE907E98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FBFD908A-DE38-45EE-B115-D6AA8FD4CB5E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9CC20E2-2AA1-42B7-9CA3-4D8D6711F49F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24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AAA49E2-3C66-4ABB-8043-FEC2BC614D2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5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88B0E1A3-BA40-4297-9476-1670F663094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4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7743AB5A-05D4-4B79-8EC9-6EB542C52CE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5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04F85BB5-8B5E-46F0-A108-8910E2DA809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BD73FF87-A8B8-4F8F-A63F-D0DBCD8C523E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7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90DD39B-1104-461C-B3FA-D5A1B4F656B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F87BACED-0F9A-4907-801E-B036A5C913F9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16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79900" cy="5832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765175"/>
            <a:ext cx="4281488" cy="5832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AA0D-57D5-4BA6-ABBB-E2057358A26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502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1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6835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56021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9B1-A073-4010-AD29-6FF83784AAFA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348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7" name="Rechteck 6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035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019811"/>
            <a:ext cx="8316912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266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763F1-2F3E-452D-949E-888412A5902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9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Folientitel</a:t>
            </a:r>
            <a:r>
              <a:rPr lang="en-US" noProof="0" dirty="0"/>
              <a:t> </a:t>
            </a:r>
            <a:r>
              <a:rPr lang="en-US" noProof="0" dirty="0" err="1"/>
              <a:t>eingeben</a:t>
            </a:r>
            <a:endParaRPr lang="en-US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fld id="{F17F69A3-733C-46D8-A183-A5BFF4574928}" type="slidenum">
              <a:rPr lang="en-US" altLang="en-US" noProof="0" smtClean="0"/>
              <a:pPr/>
              <a:t>‹Nr.›</a:t>
            </a:fld>
            <a:endParaRPr lang="en-US" altLang="en-US" noProof="0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noProof="0" dirty="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en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chksu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ra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ulscherrerinstitute.github.io/StreamDevice/formats.html#rege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re.org/current/doc/html/pcre2syntax.html" TargetMode="External"/><Relationship Id="rId3" Type="http://schemas.openxmlformats.org/officeDocument/2006/relationships/hyperlink" Target="https://epics-modules.github.io/master/asyn" TargetMode="External"/><Relationship Id="rId7" Type="http://schemas.openxmlformats.org/officeDocument/2006/relationships/hyperlink" Target="https://docs.epics-controls.org/projects/how-tos" TargetMode="External"/><Relationship Id="rId2" Type="http://schemas.openxmlformats.org/officeDocument/2006/relationships/hyperlink" Target="https://paulscherrerinstitute.github.io/StreamDevic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pics.anl.gov/base/R7-0/4-docs/RecordReference.html" TargetMode="External"/><Relationship Id="rId5" Type="http://schemas.openxmlformats.org/officeDocument/2006/relationships/hyperlink" Target="https://epics.anl.gov/base/R3-15/8-docs/RecordReference.html" TargetMode="External"/><Relationship Id="rId4" Type="http://schemas.openxmlformats.org/officeDocument/2006/relationships/hyperlink" Target="https://wiki-ext.aps.anl.gov/epics/index.php/RRM_3-1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protocol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protocol.html#s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StreamDevice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/>
              <a:t>Dirk Zimoch  ::  Paul Scherrer Institut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4387" y="5588387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kern="1200" spc="0" baseline="0">
                <a:solidFill>
                  <a:srgbClr val="969696"/>
                </a:solidFill>
                <a:latin typeface="+mn-lt"/>
                <a:ea typeface="ヒラギノ角ゴ Pro W3" charset="0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EPICS Collaboration Meeting October 2020 Fritz-Haber-</a:t>
            </a:r>
            <a:r>
              <a:rPr lang="en-US" dirty="0" err="1"/>
              <a:t>Institut</a:t>
            </a:r>
            <a:r>
              <a:rPr lang="en-US" dirty="0"/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Enum Format: </a:t>
            </a:r>
            <a:r>
              <a:rPr lang="en-US" altLang="en-US" dirty="0">
                <a:latin typeface="Consolas" panose="020B0609020204030204" pitchFamily="49" charset="0"/>
              </a:rPr>
              <a:t>%{…|…|…}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Translates integers to enumerated strings and back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Device can be switched with </a:t>
            </a:r>
            <a:r>
              <a:rPr lang="en-US" altLang="en-US" sz="2000" dirty="0"/>
              <a:t>"STOP" </a:t>
            </a:r>
            <a:r>
              <a:rPr lang="en-US" altLang="en-US" sz="2000" i="1" dirty="0"/>
              <a:t>and </a:t>
            </a:r>
            <a:r>
              <a:rPr lang="en-US" altLang="en-US" sz="2000" dirty="0"/>
              <a:t>"GO"</a:t>
            </a:r>
            <a:r>
              <a:rPr lang="en-US" altLang="en-US" sz="2000" i="1" dirty="0"/>
              <a:t> and</a:t>
            </a:r>
            <a:br>
              <a:rPr lang="en-US" altLang="en-US" sz="2000" i="1" dirty="0"/>
            </a:br>
            <a:r>
              <a:rPr lang="en-US" altLang="en-US" sz="2000" i="1" dirty="0"/>
              <a:t>can run forward or backward with different speeds (e.g. 1 or 5 mm/s) and reports this as </a:t>
            </a:r>
            <a:r>
              <a:rPr lang="en-US" altLang="en-US" sz="2000" dirty="0"/>
              <a:t>"&lt;&lt;"</a:t>
            </a:r>
            <a:r>
              <a:rPr lang="en-US" altLang="en-US" sz="2000" i="1" dirty="0"/>
              <a:t>, </a:t>
            </a:r>
            <a:r>
              <a:rPr lang="en-US" altLang="en-US" sz="2000" dirty="0"/>
              <a:t>"&lt;"</a:t>
            </a:r>
            <a:r>
              <a:rPr lang="en-US" altLang="en-US" sz="2000" i="1" dirty="0"/>
              <a:t>, </a:t>
            </a:r>
            <a:r>
              <a:rPr lang="en-US" altLang="en-US" sz="2000" dirty="0"/>
              <a:t>"="</a:t>
            </a:r>
            <a:r>
              <a:rPr lang="en-US" altLang="en-US" sz="2000" i="1" dirty="0"/>
              <a:t>, </a:t>
            </a:r>
            <a:r>
              <a:rPr lang="en-US" altLang="en-US" sz="2000" dirty="0"/>
              <a:t>"&gt;"</a:t>
            </a:r>
            <a:r>
              <a:rPr lang="en-US" altLang="en-US" sz="2000" i="1" dirty="0"/>
              <a:t>, or </a:t>
            </a:r>
            <a:r>
              <a:rPr lang="en-US" altLang="en-US" sz="2000" dirty="0"/>
              <a:t>"&gt;&gt;"</a:t>
            </a:r>
            <a:r>
              <a:rPr lang="en-US" altLang="en-US" sz="2000" i="1" dirty="0"/>
              <a:t>.</a:t>
            </a:r>
          </a:p>
          <a:p>
            <a:pPr lvl="0">
              <a:spcBef>
                <a:spcPts val="24000"/>
              </a:spcBef>
              <a:buClr>
                <a:srgbClr val="000000"/>
              </a:buClr>
              <a:tabLst>
                <a:tab pos="2424113" algn="l"/>
                <a:tab pos="5381625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See: </a:t>
            </a:r>
            <a:r>
              <a:rPr lang="en-US" altLang="en-US" sz="1400" dirty="0">
                <a:solidFill>
                  <a:srgbClr val="000000"/>
                </a:solidFill>
                <a:hlinkClick r:id="rId3"/>
              </a:rPr>
              <a:t>https://paulscherrerinstitute.github.io/StreamDevice/formats.html#enum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78532" name="AutoShape 4"/>
          <p:cNvSpPr>
            <a:spLocks noChangeArrowheads="1"/>
          </p:cNvSpPr>
          <p:nvPr/>
        </p:nvSpPr>
        <p:spPr bwMode="auto">
          <a:xfrm>
            <a:off x="4740597" y="2998762"/>
            <a:ext cx="4079875" cy="2230438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switch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"%{STOP|GO}"; 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speed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"DIR?";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"DIR=%#{&lt;&lt;=-5|&lt;=-1|\=|&gt;&gt;=5|&gt;=1}"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584018" y="2685067"/>
            <a:ext cx="4021467" cy="297618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bo</a:t>
            </a:r>
            <a:r>
              <a:rPr lang="en-US" altLang="en-US" sz="1400" b="0" dirty="0">
                <a:latin typeface="Consolas" panose="020B0609020204030204" pitchFamily="49" charset="0"/>
              </a:rPr>
              <a:t>,"$(DEV):SWITCH")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field(OUT, "@$(PROTO) switch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ZNAM,"off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ONAM,"on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endParaRPr lang="en-US" altLang="en-US" sz="1400" b="0" dirty="0">
              <a:latin typeface="Consolas" panose="020B0609020204030204" pitchFamily="49" charset="0"/>
            </a:endParaRP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longin</a:t>
            </a:r>
            <a:r>
              <a:rPr lang="en-US" altLang="en-US" sz="1400" b="0" dirty="0">
                <a:latin typeface="Consolas" panose="020B0609020204030204" pitchFamily="49" charset="0"/>
              </a:rPr>
              <a:t>,"$(DEV):SPEED")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field(INP, "@$(PROTO) speed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 "mm/s")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5431212" y="2439962"/>
            <a:ext cx="1368425" cy="576262"/>
          </a:xfrm>
          <a:prstGeom prst="wedgeEllipseCallout">
            <a:avLst>
              <a:gd name="adj1" fmla="val -5592"/>
              <a:gd name="adj2" fmla="val 9479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0 = "STOP"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1 = "GO"</a:t>
            </a:r>
          </a:p>
        </p:txBody>
      </p:sp>
      <p:sp>
        <p:nvSpPr>
          <p:cNvPr id="278536" name="AutoShape 8"/>
          <p:cNvSpPr>
            <a:spLocks noChangeArrowheads="1"/>
          </p:cNvSpPr>
          <p:nvPr/>
        </p:nvSpPr>
        <p:spPr bwMode="auto">
          <a:xfrm>
            <a:off x="7016929" y="2360459"/>
            <a:ext cx="1587519" cy="1753522"/>
          </a:xfrm>
          <a:prstGeom prst="wedgeEllipseCallout">
            <a:avLst>
              <a:gd name="adj1" fmla="val -115082"/>
              <a:gd name="adj2" fmla="val 6818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 anchorCtr="1"/>
          <a:lstStyle>
            <a:lvl1pPr marL="88900">
              <a:spcBef>
                <a:spcPct val="50000"/>
              </a:spcBef>
              <a:buChar char="•"/>
              <a:tabLst>
                <a:tab pos="446088" algn="l"/>
                <a:tab pos="623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269875">
              <a:spcBef>
                <a:spcPct val="20000"/>
              </a:spcBef>
              <a:buChar char="–"/>
              <a:tabLst>
                <a:tab pos="446088" algn="l"/>
                <a:tab pos="623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187325">
              <a:spcBef>
                <a:spcPct val="20000"/>
              </a:spcBef>
              <a:buChar char="•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Char char="–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tabLst>
                <a:tab pos="541338" algn="l"/>
                <a:tab pos="715963" algn="l"/>
              </a:tabLst>
            </a:pPr>
            <a:r>
              <a:rPr lang="en-US" altLang="en-US" sz="1400" b="0" dirty="0">
                <a:latin typeface="Consolas" panose="020B0609020204030204" pitchFamily="49" charset="0"/>
              </a:rPr>
              <a:t>%</a:t>
            </a:r>
            <a:r>
              <a:rPr lang="en-US" altLang="en-US" sz="1400" dirty="0">
                <a:latin typeface="Consolas" panose="020B0609020204030204" pitchFamily="49" charset="0"/>
              </a:rPr>
              <a:t>#</a:t>
            </a:r>
            <a:r>
              <a:rPr lang="en-US" altLang="en-US" sz="1400" b="0" dirty="0">
                <a:latin typeface="Consolas" panose="020B0609020204030204" pitchFamily="49" charset="0"/>
              </a:rPr>
              <a:t>{</a:t>
            </a:r>
            <a:r>
              <a:rPr lang="en-US" altLang="en-US" sz="1400" b="0" dirty="0">
                <a:latin typeface="+mn-lt"/>
              </a:rPr>
              <a:t> allows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assignments: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"&lt;&lt;"	=	-5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"&lt;"	=	-1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"="	=	0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"&gt;"	=	1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"&gt;&gt;"	=	5</a:t>
            </a:r>
          </a:p>
        </p:txBody>
      </p:sp>
      <p:sp>
        <p:nvSpPr>
          <p:cNvPr id="278540" name="AutoShape 12"/>
          <p:cNvSpPr>
            <a:spLocks noChangeArrowheads="1"/>
          </p:cNvSpPr>
          <p:nvPr/>
        </p:nvSpPr>
        <p:spPr bwMode="auto">
          <a:xfrm>
            <a:off x="4403405" y="4725144"/>
            <a:ext cx="2377130" cy="1008112"/>
          </a:xfrm>
          <a:prstGeom prst="wedgeEllipseCallout">
            <a:avLst>
              <a:gd name="adj1" fmla="val 69501"/>
              <a:gd name="adj2" fmla="val -6819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Escape any literal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|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=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 </a:t>
            </a:r>
            <a:r>
              <a:rPr lang="en-US" altLang="en-US" sz="1400" b="0" dirty="0" err="1">
                <a:latin typeface="+mn-lt"/>
              </a:rPr>
              <a:t>enum</a:t>
            </a:r>
            <a:r>
              <a:rPr lang="en-US" altLang="en-US" sz="1400" b="0" dirty="0">
                <a:latin typeface="+mn-lt"/>
              </a:rPr>
              <a:t> strings as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\|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\}</a:t>
            </a:r>
            <a:r>
              <a:rPr lang="en-US" altLang="en-US" sz="1400" b="0" dirty="0">
                <a:latin typeface="+mn-lt"/>
              </a:rPr>
              <a:t>  or </a:t>
            </a:r>
            <a:r>
              <a:rPr lang="en-US" altLang="en-US" sz="1400" b="0" dirty="0">
                <a:latin typeface="Consolas" panose="020B0609020204030204" pitchFamily="49" charset="0"/>
              </a:rPr>
              <a:t>\=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\\</a:t>
            </a:r>
            <a:endParaRPr lang="en-US" altLang="en-US" sz="800" b="0" dirty="0">
              <a:latin typeface="Consolas" panose="020B0609020204030204" pitchFamily="49" charset="0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6898319" y="4698040"/>
            <a:ext cx="1706129" cy="722312"/>
          </a:xfrm>
          <a:prstGeom prst="wedgeEllipseCallout">
            <a:avLst>
              <a:gd name="adj1" fmla="val -6046"/>
              <a:gd name="adj2" fmla="val -7263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&gt;&gt;</a:t>
            </a:r>
            <a:r>
              <a:rPr lang="en-US" altLang="en-US" sz="1400" b="0" dirty="0">
                <a:latin typeface="+mn-lt"/>
              </a:rPr>
              <a:t> before </a:t>
            </a:r>
            <a:r>
              <a:rPr lang="en-US" altLang="en-US" sz="1400" b="0" dirty="0">
                <a:latin typeface="Consolas" panose="020B0609020204030204" pitchFamily="49" charset="0"/>
              </a:rPr>
              <a:t>&gt;</a:t>
            </a:r>
            <a:r>
              <a:rPr lang="en-US" altLang="en-US" sz="1400" b="0" dirty="0">
                <a:latin typeface="+mn-lt"/>
              </a:rPr>
              <a:t> to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avoid wrong match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 rot="21349381">
            <a:off x="7090080" y="5476963"/>
            <a:ext cx="1580669" cy="719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Input not matching any string raises INVALID/CALC alarm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Checksums: </a:t>
            </a:r>
            <a:r>
              <a:rPr lang="en-US" altLang="en-US" dirty="0">
                <a:latin typeface="Consolas" panose="020B0609020204030204" pitchFamily="49" charset="0"/>
              </a:rPr>
              <a:t>%&lt;…&gt;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Many types of checksums supported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sum, </a:t>
            </a:r>
            <a:r>
              <a:rPr lang="en-US" altLang="en-US" dirty="0" err="1"/>
              <a:t>xor</a:t>
            </a:r>
            <a:r>
              <a:rPr lang="en-US" altLang="en-US" dirty="0"/>
              <a:t>, </a:t>
            </a:r>
            <a:r>
              <a:rPr lang="en-US" altLang="en-US" dirty="0" err="1"/>
              <a:t>crc</a:t>
            </a:r>
            <a:r>
              <a:rPr lang="en-US" altLang="en-US" dirty="0"/>
              <a:t> (8,16,32 bit), adler32, 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Output: checksum is appended to output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Input: checksum is compared with input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Range selection: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&lt;start&gt;</a:t>
            </a:r>
            <a:r>
              <a:rPr lang="en-US" altLang="en-US" dirty="0">
                <a:latin typeface="Consolas" panose="020B0609020204030204" pitchFamily="49" charset="0"/>
              </a:rPr>
              <a:t>.</a:t>
            </a:r>
            <a:r>
              <a:rPr lang="en-US" altLang="en-US" i="1" dirty="0"/>
              <a:t>&lt;end&gt;</a:t>
            </a:r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/>
              <a:t>checksum</a:t>
            </a:r>
            <a:r>
              <a:rPr lang="en-US" altLang="en-US" dirty="0">
                <a:latin typeface="Consolas" panose="020B0609020204030204" pitchFamily="49" charset="0"/>
              </a:rPr>
              <a:t>&gt;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i="1" dirty="0"/>
              <a:t>&lt;start&gt;</a:t>
            </a:r>
            <a:r>
              <a:rPr lang="en-US" altLang="en-US" dirty="0"/>
              <a:t>: number of bytes to skip from beginning of string (default 0)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i="1" dirty="0"/>
              <a:t>&lt;end&gt;</a:t>
            </a:r>
            <a:r>
              <a:rPr lang="en-US" altLang="en-US" dirty="0"/>
              <a:t>: number of bytes to skip just before </a:t>
            </a:r>
            <a:r>
              <a:rPr lang="en-US" altLang="en-US" dirty="0">
                <a:latin typeface="Consolas" panose="020B0609020204030204" pitchFamily="49" charset="0"/>
              </a:rPr>
              <a:t>%&lt;…&gt;</a:t>
            </a:r>
            <a:r>
              <a:rPr lang="en-US" altLang="en-US" dirty="0"/>
              <a:t> (default 0)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i="1" dirty="0"/>
              <a:t>	Example:   </a:t>
            </a:r>
            <a:r>
              <a:rPr lang="en-US" altLang="en-US" sz="1600" dirty="0">
                <a:latin typeface="Consolas" panose="020B0609020204030204" pitchFamily="49" charset="0"/>
              </a:rPr>
              <a:t>out "Exa</a:t>
            </a:r>
            <a:r>
              <a:rPr lang="en-US" altLang="en-US" sz="1600" b="1" u="sng" dirty="0">
                <a:latin typeface="Consolas" panose="020B0609020204030204" pitchFamily="49" charset="0"/>
              </a:rPr>
              <a:t>mple stri</a:t>
            </a:r>
            <a:r>
              <a:rPr lang="en-US" altLang="en-US" sz="1600" dirty="0">
                <a:latin typeface="Consolas" panose="020B0609020204030204" pitchFamily="49" charset="0"/>
              </a:rPr>
              <a:t>ng%3.2&lt;</a:t>
            </a:r>
            <a:r>
              <a:rPr lang="en-US" altLang="en-US" sz="1600" dirty="0" err="1">
                <a:latin typeface="Consolas" panose="020B0609020204030204" pitchFamily="49" charset="0"/>
              </a:rPr>
              <a:t>xor</a:t>
            </a:r>
            <a:r>
              <a:rPr lang="en-US" altLang="en-US" sz="1600" dirty="0">
                <a:latin typeface="Consolas" panose="020B0609020204030204" pitchFamily="49" charset="0"/>
              </a:rPr>
              <a:t>&gt;";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Flag </a:t>
            </a:r>
            <a:r>
              <a:rPr lang="en-US" altLang="en-US" dirty="0">
                <a:latin typeface="Consolas" panose="020B0609020204030204" pitchFamily="49" charset="0"/>
              </a:rPr>
              <a:t>%0&lt;…&gt;</a:t>
            </a:r>
            <a:r>
              <a:rPr lang="en-US" altLang="en-US" dirty="0"/>
              <a:t> switches to (upper case) hex digits instead of raw bytes</a:t>
            </a:r>
            <a:endParaRPr lang="en-US" altLang="en-US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Flag </a:t>
            </a:r>
            <a:r>
              <a:rPr lang="en-US" altLang="en-US" dirty="0">
                <a:latin typeface="Consolas" panose="020B0609020204030204" pitchFamily="49" charset="0"/>
              </a:rPr>
              <a:t>%#&lt;…&gt;</a:t>
            </a:r>
            <a:r>
              <a:rPr lang="en-US" altLang="en-US" dirty="0"/>
              <a:t> switches to little endian for multi-byte checksums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https://paulscherrerinstitute.github.io/StreamDevice/formats.html#chksum</a:t>
            </a:r>
            <a:r>
              <a:rPr lang="en-US" altLang="en-US" sz="1400" dirty="0"/>
              <a:t>  </a:t>
            </a:r>
            <a:endParaRPr lang="en-US" altLang="en-US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F81F964-D09D-4942-9F80-DAD63AC63168}"/>
              </a:ext>
            </a:extLst>
          </p:cNvPr>
          <p:cNvSpPr>
            <a:spLocks noChangeArrowheads="1"/>
          </p:cNvSpPr>
          <p:nvPr/>
        </p:nvSpPr>
        <p:spPr bwMode="auto">
          <a:xfrm rot="180579">
            <a:off x="5448920" y="2176836"/>
            <a:ext cx="1694162" cy="719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Checksum mismatch raises INVALID/CALC alarm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3" name="Line 9"/>
          <p:cNvSpPr>
            <a:spLocks noChangeShapeType="1"/>
          </p:cNvSpPr>
          <p:nvPr/>
        </p:nvSpPr>
        <p:spPr bwMode="auto">
          <a:xfrm flipH="1">
            <a:off x="4392613" y="3142357"/>
            <a:ext cx="1800225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 flipH="1">
            <a:off x="5543550" y="3358257"/>
            <a:ext cx="720725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Binary Protocols (aka “Telegrams”)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Send/receive 5 byte telegrams:</a:t>
            </a:r>
          </a:p>
          <a:p>
            <a:pPr lvl="1" eaLnBrk="1" hangingPunct="1"/>
            <a:r>
              <a:rPr lang="en-US" altLang="en-US" i="1" dirty="0"/>
              <a:t>A</a:t>
            </a:r>
            <a:r>
              <a:rPr lang="en-US" altLang="en-US" sz="1800" i="1" dirty="0"/>
              <a:t>ddress, command, 2 byte value (little endian), </a:t>
            </a:r>
            <a:r>
              <a:rPr lang="en-US" altLang="en-US" sz="1800" i="1" dirty="0" err="1"/>
              <a:t>xor</a:t>
            </a:r>
            <a:r>
              <a:rPr lang="en-US" altLang="en-US" sz="1800" i="1" dirty="0"/>
              <a:t>-checksum</a:t>
            </a:r>
          </a:p>
          <a:p>
            <a:pPr lvl="1" eaLnBrk="1" hangingPunct="1"/>
            <a:r>
              <a:rPr lang="en-US" altLang="en-US" i="1" dirty="0"/>
              <a:t>C</a:t>
            </a:r>
            <a:r>
              <a:rPr lang="en-US" altLang="en-US" sz="1800" i="1" dirty="0"/>
              <a:t>onfirmation is the same with bit 8 set in command byte 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to send/receive integers in "raw" machine code format</a:t>
            </a:r>
          </a:p>
        </p:txBody>
      </p:sp>
      <p:sp>
        <p:nvSpPr>
          <p:cNvPr id="282628" name="AutoShape 4"/>
          <p:cNvSpPr>
            <a:spLocks noChangeArrowheads="1"/>
          </p:cNvSpPr>
          <p:nvPr/>
        </p:nvSpPr>
        <p:spPr bwMode="auto">
          <a:xfrm>
            <a:off x="2987650" y="3068960"/>
            <a:ext cx="3384550" cy="2808312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set_value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MaxInput</a:t>
            </a:r>
            <a:r>
              <a:rPr lang="en-US" altLang="en-US" sz="1400" b="0" dirty="0">
                <a:latin typeface="Consolas" panose="020B0609020204030204" pitchFamily="49" charset="0"/>
              </a:rPr>
              <a:t> = 5;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$1 0x04 "%#.2r%&lt;</a:t>
            </a:r>
            <a:r>
              <a:rPr lang="en-US" altLang="en-US" sz="1400" b="0" dirty="0" err="1">
                <a:latin typeface="Consolas" panose="020B0609020204030204" pitchFamily="49" charset="0"/>
              </a:rPr>
              <a:t>xor</a:t>
            </a:r>
            <a:r>
              <a:rPr lang="en-US" altLang="en-US" sz="1400" b="0" dirty="0">
                <a:latin typeface="Consolas" panose="020B0609020204030204" pitchFamily="49" charset="0"/>
              </a:rPr>
              <a:t>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$1 0x84 "%=#.2r%&lt;xor&gt;";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get_value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MaxInput</a:t>
            </a:r>
            <a:r>
              <a:rPr lang="en-US" altLang="en-US" sz="1400" b="0" dirty="0">
                <a:latin typeface="Consolas" panose="020B0609020204030204" pitchFamily="49" charset="0"/>
              </a:rPr>
              <a:t> = 5;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$1 0x44 0x00 </a:t>
            </a:r>
            <a:r>
              <a:rPr lang="en-US" altLang="en-US" sz="1400" b="0" dirty="0" err="1">
                <a:latin typeface="Consolas" panose="020B0609020204030204" pitchFamily="49" charset="0"/>
              </a:rPr>
              <a:t>0x00</a:t>
            </a:r>
            <a:r>
              <a:rPr lang="en-US" altLang="en-US" sz="1400" b="0" dirty="0">
                <a:latin typeface="Consolas" panose="020B0609020204030204" pitchFamily="49" charset="0"/>
              </a:rPr>
              <a:t> "%&lt;</a:t>
            </a:r>
            <a:r>
              <a:rPr lang="en-US" altLang="en-US" sz="1400" b="0" dirty="0" err="1">
                <a:latin typeface="Consolas" panose="020B0609020204030204" pitchFamily="49" charset="0"/>
              </a:rPr>
              <a:t>xor</a:t>
            </a:r>
            <a:r>
              <a:rPr lang="en-US" altLang="en-US" sz="1400" b="0" dirty="0">
                <a:latin typeface="Consolas" panose="020B0609020204030204" pitchFamily="49" charset="0"/>
              </a:rPr>
              <a:t>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$1 0xc4 "%2r%&lt;</a:t>
            </a:r>
            <a:r>
              <a:rPr lang="en-US" altLang="en-US" sz="1400" b="0" dirty="0" err="1">
                <a:latin typeface="Consolas" panose="020B0609020204030204" pitchFamily="49" charset="0"/>
              </a:rPr>
              <a:t>xor</a:t>
            </a:r>
            <a:r>
              <a:rPr lang="en-US" altLang="en-US" sz="1400" b="0" dirty="0">
                <a:latin typeface="Consolas" panose="020B0609020204030204" pitchFamily="49" charset="0"/>
              </a:rPr>
              <a:t>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872171" y="3563512"/>
            <a:ext cx="2016125" cy="1008062"/>
          </a:xfrm>
          <a:prstGeom prst="wedgeEllipseCallout">
            <a:avLst>
              <a:gd name="adj1" fmla="val 83306"/>
              <a:gd name="adj2" fmla="val -2748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address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 parameter 1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(no \ outside quotes)</a:t>
            </a:r>
          </a:p>
        </p:txBody>
      </p:sp>
      <p:sp>
        <p:nvSpPr>
          <p:cNvPr id="282635" name="AutoShape 11"/>
          <p:cNvSpPr>
            <a:spLocks noChangeArrowheads="1"/>
          </p:cNvSpPr>
          <p:nvPr/>
        </p:nvSpPr>
        <p:spPr bwMode="auto">
          <a:xfrm>
            <a:off x="4139670" y="4205400"/>
            <a:ext cx="1727200" cy="503237"/>
          </a:xfrm>
          <a:prstGeom prst="wedgeEllipseCallout">
            <a:avLst>
              <a:gd name="adj1" fmla="val -23950"/>
              <a:gd name="adj2" fmla="val -839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%=</a:t>
            </a:r>
            <a:r>
              <a:rPr lang="en-US" altLang="en-US" sz="1400" b="0" dirty="0">
                <a:latin typeface="+mn-lt"/>
              </a:rPr>
              <a:t> checks reply value</a:t>
            </a:r>
          </a:p>
        </p:txBody>
      </p:sp>
      <p:sp>
        <p:nvSpPr>
          <p:cNvPr id="282638" name="AutoShape 14"/>
          <p:cNvSpPr>
            <a:spLocks noChangeArrowheads="1"/>
          </p:cNvSpPr>
          <p:nvPr/>
        </p:nvSpPr>
        <p:spPr bwMode="auto">
          <a:xfrm>
            <a:off x="6444208" y="3769426"/>
            <a:ext cx="1427162" cy="503237"/>
          </a:xfrm>
          <a:prstGeom prst="wedgeEllipseCallout">
            <a:avLst>
              <a:gd name="adj1" fmla="val -124864"/>
              <a:gd name="adj2" fmla="val -510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Add checksum</a:t>
            </a:r>
          </a:p>
        </p:txBody>
      </p:sp>
      <p:sp>
        <p:nvSpPr>
          <p:cNvPr id="282639" name="AutoShape 15"/>
          <p:cNvSpPr>
            <a:spLocks noChangeArrowheads="1"/>
          </p:cNvSpPr>
          <p:nvPr/>
        </p:nvSpPr>
        <p:spPr bwMode="auto">
          <a:xfrm>
            <a:off x="6169174" y="4377482"/>
            <a:ext cx="1427162" cy="503238"/>
          </a:xfrm>
          <a:prstGeom prst="wedgeEllipseCallout">
            <a:avLst>
              <a:gd name="adj1" fmla="val -104576"/>
              <a:gd name="adj2" fmla="val -11694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Test checksum</a:t>
            </a:r>
          </a:p>
        </p:txBody>
      </p:sp>
      <p:sp>
        <p:nvSpPr>
          <p:cNvPr id="282641" name="AutoShape 17"/>
          <p:cNvSpPr>
            <a:spLocks noChangeArrowheads="1"/>
          </p:cNvSpPr>
          <p:nvPr/>
        </p:nvSpPr>
        <p:spPr bwMode="auto">
          <a:xfrm>
            <a:off x="683568" y="4797152"/>
            <a:ext cx="2052638" cy="935038"/>
          </a:xfrm>
          <a:prstGeom prst="wedgeEllipseCallout">
            <a:avLst>
              <a:gd name="adj1" fmla="val 69302"/>
              <a:gd name="adj2" fmla="val -4881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local configurations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per protocol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(overwrite </a:t>
            </a:r>
            <a:r>
              <a:rPr lang="en-US" altLang="en-US" sz="1400" b="0" dirty="0" err="1">
                <a:latin typeface="+mn-lt"/>
              </a:rPr>
              <a:t>globals</a:t>
            </a:r>
            <a:r>
              <a:rPr lang="en-US" altLang="en-US" sz="1400" b="0" dirty="0">
                <a:latin typeface="+mn-lt"/>
              </a:rPr>
              <a:t>)</a:t>
            </a:r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 flipH="1">
            <a:off x="4392612" y="3142356"/>
            <a:ext cx="2411635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749729" y="2662047"/>
            <a:ext cx="1427162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Protocol does not use Terminators but has fixed size messages.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Raw Format: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and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Output format: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&lt;flag&gt;&lt;width&gt;</a:t>
            </a:r>
            <a:r>
              <a:rPr lang="en-US" altLang="en-US" dirty="0">
                <a:latin typeface="Consolas" panose="020B0609020204030204" pitchFamily="49" charset="0"/>
              </a:rPr>
              <a:t>.</a:t>
            </a:r>
            <a:r>
              <a:rPr lang="en-US" altLang="en-US" i="1" dirty="0"/>
              <a:t>&lt;precision&gt;</a:t>
            </a:r>
            <a:r>
              <a:rPr lang="en-US" altLang="en-US" dirty="0">
                <a:latin typeface="Consolas" panose="020B0609020204030204" pitchFamily="49" charset="0"/>
              </a:rPr>
              <a:t>r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&lt;flag&gt;</a:t>
            </a:r>
            <a:r>
              <a:rPr lang="en-US" altLang="en-US" dirty="0"/>
              <a:t> </a:t>
            </a:r>
            <a:r>
              <a:rPr lang="en-US" altLang="en-US" dirty="0">
                <a:latin typeface="Consolas" panose="020B0609020204030204" pitchFamily="49" charset="0"/>
              </a:rPr>
              <a:t>#</a:t>
            </a:r>
            <a:r>
              <a:rPr lang="en-US" altLang="en-US" dirty="0"/>
              <a:t>: little endian (default is big endian)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&lt;width&gt;</a:t>
            </a:r>
            <a:r>
              <a:rPr lang="en-US" altLang="en-US" dirty="0"/>
              <a:t>: number of bytes printed (sign extended, default 1)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&lt;precision&gt;</a:t>
            </a:r>
            <a:r>
              <a:rPr lang="en-US" altLang="en-US" dirty="0"/>
              <a:t>: number of bytes taken from variable (default 1)</a:t>
            </a:r>
          </a:p>
          <a:p>
            <a:pPr eaLnBrk="1" hangingPunct="1">
              <a:buFontTx/>
              <a:buNone/>
              <a:tabLst>
                <a:tab pos="2424113" algn="l"/>
                <a:tab pos="5381625" algn="l"/>
              </a:tabLst>
            </a:pPr>
            <a:r>
              <a:rPr lang="en-US" altLang="en-US" sz="2000" i="1" dirty="0"/>
              <a:t>	</a:t>
            </a:r>
            <a:r>
              <a:rPr lang="en-US" altLang="en-US" i="1" dirty="0"/>
              <a:t>Example: value = 0x</a:t>
            </a:r>
            <a:r>
              <a:rPr lang="en-US" altLang="en-US" i="1" dirty="0">
                <a:solidFill>
                  <a:srgbClr val="CC00CC"/>
                </a:solidFill>
              </a:rPr>
              <a:t>de</a:t>
            </a:r>
            <a:r>
              <a:rPr lang="en-US" altLang="en-US" i="1" dirty="0">
                <a:solidFill>
                  <a:srgbClr val="009900"/>
                </a:solidFill>
              </a:rPr>
              <a:t>ad</a:t>
            </a:r>
            <a:r>
              <a:rPr lang="en-US" altLang="en-US" i="1" dirty="0">
                <a:solidFill>
                  <a:srgbClr val="0000FF"/>
                </a:solidFill>
              </a:rPr>
              <a:t>be</a:t>
            </a:r>
            <a:r>
              <a:rPr lang="en-US" altLang="en-US" i="1" dirty="0">
                <a:solidFill>
                  <a:srgbClr val="FF3300"/>
                </a:solidFill>
              </a:rPr>
              <a:t>ef</a:t>
            </a:r>
          </a:p>
          <a:p>
            <a:pPr lvl="1" eaLnBrk="1" hangingPunct="1">
              <a:buFontTx/>
              <a:buNone/>
              <a:tabLst>
                <a:tab pos="1706563" algn="l"/>
                <a:tab pos="394652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"%2r";	0xff 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/>
              <a:t>	</a:t>
            </a:r>
            <a:r>
              <a:rPr lang="en-US" altLang="en-US" sz="1600" i="1" dirty="0"/>
              <a:t>1 byte sign extended to 2 bytes</a:t>
            </a:r>
          </a:p>
          <a:p>
            <a:pPr lvl="1" eaLnBrk="1" hangingPunct="1">
              <a:buFontTx/>
              <a:buNone/>
              <a:tabLst>
                <a:tab pos="1706563" algn="l"/>
                <a:tab pos="394652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"%.2r";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/>
              <a:t>	</a:t>
            </a:r>
            <a:r>
              <a:rPr lang="en-US" altLang="en-US" sz="1600" i="1" dirty="0"/>
              <a:t>2 bytes</a:t>
            </a:r>
          </a:p>
          <a:p>
            <a:pPr lvl="1" eaLnBrk="1" hangingPunct="1">
              <a:buFontTx/>
              <a:buNone/>
              <a:tabLst>
                <a:tab pos="1706563" algn="l"/>
                <a:tab pos="394652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"%#.4r";	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9900"/>
                </a:solidFill>
                <a:latin typeface="Consolas" panose="020B0609020204030204" pitchFamily="49" charset="0"/>
              </a:rPr>
              <a:t>0xad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C00CC"/>
                </a:solidFill>
                <a:latin typeface="Consolas" panose="020B0609020204030204" pitchFamily="49" charset="0"/>
              </a:rPr>
              <a:t>0xde</a:t>
            </a:r>
            <a:r>
              <a:rPr lang="en-US" altLang="en-US" sz="1600" dirty="0"/>
              <a:t>	</a:t>
            </a:r>
            <a:r>
              <a:rPr lang="en-US" altLang="en-US" sz="1600" i="1" dirty="0"/>
              <a:t>4 bytes little endian</a:t>
            </a:r>
          </a:p>
          <a:p>
            <a:pPr lvl="1" eaLnBrk="1" hangingPunct="1">
              <a:buFontTx/>
              <a:buNone/>
              <a:tabLst>
                <a:tab pos="1706563" algn="l"/>
                <a:tab pos="394652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"%#4.2r";	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0xff </a:t>
            </a:r>
            <a:r>
              <a:rPr lang="en-US" altLang="en-US" sz="1600" dirty="0" err="1">
                <a:latin typeface="Consolas" panose="020B0609020204030204" pitchFamily="49" charset="0"/>
              </a:rPr>
              <a:t>0xff</a:t>
            </a:r>
            <a:r>
              <a:rPr lang="en-US" altLang="en-US" sz="1600" dirty="0"/>
              <a:t>	</a:t>
            </a:r>
            <a:r>
              <a:rPr lang="en-US" altLang="en-US" sz="1600" i="1" dirty="0"/>
              <a:t>2 bytes little endian sign extended to 4 bytes</a:t>
            </a:r>
          </a:p>
          <a:p>
            <a:pPr eaLnBrk="1" hangingPunct="1"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/>
              <a:t>Input format: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&lt;flag&gt;&lt;width&gt;</a:t>
            </a:r>
            <a:r>
              <a:rPr lang="en-US" altLang="en-US" dirty="0">
                <a:latin typeface="Consolas" panose="020B0609020204030204" pitchFamily="49" charset="0"/>
              </a:rPr>
              <a:t>r</a:t>
            </a:r>
          </a:p>
          <a:p>
            <a:pPr lvl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&lt;flag&gt;</a:t>
            </a:r>
            <a:r>
              <a:rPr lang="en-US" altLang="en-US" dirty="0"/>
              <a:t> </a:t>
            </a:r>
            <a:r>
              <a:rPr lang="en-US" altLang="en-US" dirty="0">
                <a:latin typeface="Consolas" panose="020B0609020204030204" pitchFamily="49" charset="0"/>
              </a:rPr>
              <a:t>#</a:t>
            </a:r>
            <a:r>
              <a:rPr lang="en-US" altLang="en-US" dirty="0"/>
              <a:t>: little endian</a:t>
            </a:r>
          </a:p>
          <a:p>
            <a:pPr lvl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&lt;flag&gt;</a:t>
            </a:r>
            <a:r>
              <a:rPr lang="en-US" altLang="en-US" dirty="0"/>
              <a:t> </a:t>
            </a:r>
            <a:r>
              <a:rPr lang="en-US" altLang="en-US" dirty="0">
                <a:latin typeface="Consolas" panose="020B0609020204030204" pitchFamily="49" charset="0"/>
              </a:rPr>
              <a:t>0</a:t>
            </a:r>
            <a:r>
              <a:rPr lang="en-US" altLang="en-US" dirty="0"/>
              <a:t>: zero extend to long (default is sign extend)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i="1" dirty="0"/>
              <a:t>&lt;width&gt;</a:t>
            </a:r>
            <a:r>
              <a:rPr lang="en-US" altLang="en-US" dirty="0"/>
              <a:t>: number of bytes to read</a:t>
            </a:r>
          </a:p>
          <a:p>
            <a:pPr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>
                <a:latin typeface="Consolas" panose="020B0609020204030204" pitchFamily="49" charset="0"/>
              </a:rPr>
              <a:t>%4R</a:t>
            </a:r>
            <a:r>
              <a:rPr lang="en-US" altLang="en-US" dirty="0"/>
              <a:t> is float and </a:t>
            </a:r>
            <a:r>
              <a:rPr lang="en-US" altLang="en-US" dirty="0">
                <a:latin typeface="Consolas" panose="020B0609020204030204" pitchFamily="49" charset="0"/>
              </a:rPr>
              <a:t>%8R</a:t>
            </a:r>
            <a:r>
              <a:rPr lang="en-US" altLang="en-US" dirty="0"/>
              <a:t> is double</a:t>
            </a:r>
          </a:p>
          <a:p>
            <a:pPr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https://paulscherrerinstitute.github.io/StreamDevice/formats.html#raw</a:t>
            </a:r>
            <a:endParaRPr lang="en-US" altLang="en-US" sz="1400" dirty="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7596336" y="2863581"/>
            <a:ext cx="865188" cy="295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Pitfall !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 rot="21417227">
            <a:off x="6395930" y="3973718"/>
            <a:ext cx="1555202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sorry for the mess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out "%.2r"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versus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 "%2r"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Uses Perl Compatible Regular Expressions (PCRE)</a:t>
            </a:r>
          </a:p>
          <a:p>
            <a:r>
              <a:rPr lang="en-US" dirty="0"/>
              <a:t>Normal regex: </a:t>
            </a:r>
            <a:r>
              <a:rPr lang="en-US" dirty="0">
                <a:latin typeface="Consolas" panose="020B0609020204030204" pitchFamily="49" charset="0"/>
              </a:rPr>
              <a:t>%/</a:t>
            </a:r>
            <a:r>
              <a:rPr lang="en-US" i="1" dirty="0"/>
              <a:t>expression</a:t>
            </a:r>
            <a:r>
              <a:rPr lang="en-US" dirty="0">
                <a:latin typeface="Consolas" panose="020B0609020204030204" pitchFamily="49" charset="0"/>
              </a:rPr>
              <a:t>/ </a:t>
            </a:r>
            <a:r>
              <a:rPr lang="en-US" dirty="0"/>
              <a:t>returns a string</a:t>
            </a:r>
          </a:p>
          <a:p>
            <a:pPr lvl="1"/>
            <a:r>
              <a:rPr lang="en-US" dirty="0"/>
              <a:t>E.g. find keyword in long text: </a:t>
            </a:r>
            <a:r>
              <a:rPr lang="en-US" sz="1400" dirty="0">
                <a:latin typeface="Consolas" panose="020B0609020204030204" pitchFamily="49" charset="0"/>
              </a:rPr>
              <a:t>in "%.</a:t>
            </a:r>
            <a:r>
              <a:rPr lang="en-US" altLang="en-US" sz="1400" dirty="0">
                <a:latin typeface="Consolas" panose="020B0609020204030204" pitchFamily="49" charset="0"/>
              </a:rPr>
              <a:t>1/(?</a:t>
            </a:r>
            <a:r>
              <a:rPr lang="en-US" altLang="en-US" sz="1400" dirty="0" err="1">
                <a:latin typeface="Consolas" panose="020B0609020204030204" pitchFamily="49" charset="0"/>
              </a:rPr>
              <a:t>im</a:t>
            </a:r>
            <a:r>
              <a:rPr lang="en-US" altLang="en-US" sz="1400" dirty="0">
                <a:latin typeface="Consolas" panose="020B0609020204030204" pitchFamily="49" charset="0"/>
              </a:rPr>
              <a:t>)&lt;title&gt;(.*?)&lt;\/title&gt;/";</a:t>
            </a:r>
            <a:endParaRPr lang="en-US" dirty="0">
              <a:latin typeface="Consolas" panose="020B0609020204030204" pitchFamily="49" charset="0"/>
            </a:endParaRPr>
          </a:p>
          <a:p>
            <a:pPr>
              <a:lnSpc>
                <a:spcPct val="250000"/>
              </a:lnSpc>
              <a:spcBef>
                <a:spcPts val="6000"/>
              </a:spcBef>
            </a:pPr>
            <a:r>
              <a:rPr lang="en-US" dirty="0" err="1"/>
              <a:t>Regsub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%#/</a:t>
            </a:r>
            <a:r>
              <a:rPr lang="en-US" i="1" dirty="0"/>
              <a:t>expression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i="1" dirty="0"/>
              <a:t>substitution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/>
              <a:t> modifies input/output</a:t>
            </a:r>
          </a:p>
          <a:p>
            <a:pPr lvl="1">
              <a:tabLst>
                <a:tab pos="1143000" algn="l"/>
                <a:tab pos="1343025" algn="l"/>
                <a:tab pos="2352675" algn="l"/>
              </a:tabLst>
            </a:pPr>
            <a:r>
              <a:rPr lang="en-US" dirty="0"/>
              <a:t>Make strange input readable:</a:t>
            </a:r>
          </a:p>
          <a:p>
            <a:pPr lvl="2">
              <a:tabLst>
                <a:tab pos="1431925" algn="l"/>
                <a:tab pos="1790700" algn="l"/>
                <a:tab pos="2873375" algn="l"/>
              </a:tabLst>
            </a:pPr>
            <a:r>
              <a:rPr lang="en-US" sz="1400" dirty="0"/>
              <a:t>1.23-	</a:t>
            </a:r>
            <a:r>
              <a:rPr lang="en-US" sz="1400" dirty="0">
                <a:sym typeface="Wingdings" panose="05000000000000000000" pitchFamily="2" charset="2"/>
              </a:rPr>
              <a:t>	-1.23	</a:t>
            </a:r>
            <a:r>
              <a:rPr lang="en-US" sz="1400" dirty="0">
                <a:latin typeface="Consolas" panose="020B0609020204030204" pitchFamily="49" charset="0"/>
                <a:sym typeface="Wingdings" panose="05000000000000000000" pitchFamily="2" charset="2"/>
              </a:rPr>
              <a:t>in "</a:t>
            </a:r>
            <a:r>
              <a:rPr lang="en-US" sz="1400" dirty="0">
                <a:latin typeface="Consolas" panose="020B0609020204030204" pitchFamily="49" charset="0"/>
              </a:rPr>
              <a:t>%#/([^+-])*([+-])/\2\1/%f";</a:t>
            </a:r>
          </a:p>
          <a:p>
            <a:pPr lvl="2">
              <a:tabLst>
                <a:tab pos="1431925" algn="l"/>
                <a:tab pos="1790700" algn="l"/>
                <a:tab pos="2873375" algn="l"/>
              </a:tabLst>
            </a:pPr>
            <a:r>
              <a:rPr lang="en-US" sz="1400" dirty="0"/>
              <a:t>865+3 	</a:t>
            </a:r>
            <a:r>
              <a:rPr lang="en-US" sz="1400" dirty="0">
                <a:sym typeface="Wingdings" panose="05000000000000000000" pitchFamily="2" charset="2"/>
              </a:rPr>
              <a:t>	8.65e+3	</a:t>
            </a:r>
            <a:r>
              <a:rPr lang="en-US" sz="1400" dirty="0">
                <a:latin typeface="Consolas" panose="020B0609020204030204" pitchFamily="49" charset="0"/>
                <a:sym typeface="Wingdings" panose="05000000000000000000" pitchFamily="2" charset="2"/>
              </a:rPr>
              <a:t>in "</a:t>
            </a:r>
            <a:r>
              <a:rPr lang="en-US" sz="1400" dirty="0">
                <a:latin typeface="Consolas" panose="020B0609020204030204" pitchFamily="49" charset="0"/>
              </a:rPr>
              <a:t>%#/([0-9])([0-9]*)([-+][0-9]+)/\1.\2e\3/%f";</a:t>
            </a:r>
          </a:p>
          <a:p>
            <a:pPr lvl="1">
              <a:spcBef>
                <a:spcPts val="600"/>
              </a:spcBef>
              <a:tabLst>
                <a:tab pos="1431925" algn="l"/>
                <a:tab pos="1790700" algn="l"/>
                <a:tab pos="2873375" algn="l"/>
              </a:tabLst>
            </a:pPr>
            <a:r>
              <a:rPr lang="en-US" dirty="0"/>
              <a:t>Convert output to upper or lower case (and similar things)</a:t>
            </a:r>
          </a:p>
          <a:p>
            <a:pPr lvl="2">
              <a:tabLst>
                <a:tab pos="1431925" algn="l"/>
                <a:tab pos="1790700" algn="l"/>
                <a:tab pos="2873375" algn="l"/>
              </a:tabLst>
            </a:pPr>
            <a:r>
              <a:rPr lang="en-US" sz="1400" dirty="0"/>
              <a:t>\path\x\y	</a:t>
            </a:r>
            <a:r>
              <a:rPr lang="en-US" sz="1400" dirty="0">
                <a:sym typeface="Wingdings" panose="05000000000000000000" pitchFamily="2" charset="2"/>
              </a:rPr>
              <a:t>	/path/x/y	</a:t>
            </a:r>
            <a:r>
              <a:rPr lang="en-US" sz="1400" dirty="0">
                <a:latin typeface="Consolas" panose="020B0609020204030204" pitchFamily="49" charset="0"/>
                <a:sym typeface="Wingdings" panose="05000000000000000000" pitchFamily="2" charset="2"/>
              </a:rPr>
              <a:t>out "%s%/\\/\//";</a:t>
            </a:r>
          </a:p>
          <a:p>
            <a:pPr lvl="2">
              <a:tabLst>
                <a:tab pos="1431925" algn="l"/>
                <a:tab pos="1790700" algn="l"/>
                <a:tab pos="2873375" algn="l"/>
              </a:tabLst>
            </a:pPr>
            <a:r>
              <a:rPr lang="en-US" sz="1400" dirty="0"/>
              <a:t>Lower case hex checksum</a:t>
            </a:r>
            <a:r>
              <a:rPr lang="en-US" sz="1400" dirty="0">
                <a:sym typeface="Wingdings" panose="05000000000000000000" pitchFamily="2" charset="2"/>
              </a:rPr>
              <a:t>	</a:t>
            </a:r>
            <a:r>
              <a:rPr lang="en-US" sz="1400" dirty="0">
                <a:latin typeface="Consolas" panose="020B0609020204030204" pitchFamily="49" charset="0"/>
                <a:sym typeface="Wingdings" panose="05000000000000000000" pitchFamily="2" charset="2"/>
              </a:rPr>
              <a:t>out "%s%0&lt;</a:t>
            </a:r>
            <a:r>
              <a:rPr lang="en-US" sz="1400" dirty="0" err="1">
                <a:latin typeface="Consolas" panose="020B0609020204030204" pitchFamily="49" charset="0"/>
                <a:sym typeface="Wingdings" panose="05000000000000000000" pitchFamily="2" charset="2"/>
              </a:rPr>
              <a:t>xor</a:t>
            </a:r>
            <a:r>
              <a:rPr lang="en-US" sz="1400" dirty="0">
                <a:latin typeface="Consolas" panose="020B0609020204030204" pitchFamily="49" charset="0"/>
                <a:sym typeface="Wingdings" panose="05000000000000000000" pitchFamily="2" charset="2"/>
              </a:rPr>
              <a:t>&gt;%#-2/.*/\L&amp;/";</a:t>
            </a:r>
          </a:p>
          <a:p>
            <a:pPr marL="177800" marR="0" lvl="0" indent="-1778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See: </a:t>
            </a:r>
            <a:r>
              <a:rPr lang="en-US" altLang="en-US" sz="1400" dirty="0">
                <a:solidFill>
                  <a:srgbClr val="000000"/>
                </a:solidFill>
                <a:latin typeface="Calibri"/>
                <a:ea typeface="ヒラギノ角ゴ Pro W3"/>
                <a:hlinkClick r:id="rId2"/>
              </a:rPr>
              <a:t>https://paulscherrerinstitute.github.io/StreamDevice/formats.html#regex</a:t>
            </a:r>
            <a:r>
              <a:rPr lang="en-US" altLang="en-US" sz="1400" dirty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</a:t>
            </a:r>
            <a:r>
              <a:rPr lang="en-US" altLang="en-US" dirty="0">
                <a:latin typeface="Consolas" panose="020B0609020204030204" pitchFamily="49" charset="0"/>
              </a:rPr>
              <a:t>%/…/</a:t>
            </a:r>
            <a:r>
              <a:rPr lang="en-US" altLang="en-US" dirty="0"/>
              <a:t>and </a:t>
            </a:r>
            <a:r>
              <a:rPr lang="en-US" altLang="en-US" dirty="0">
                <a:latin typeface="Consolas" panose="020B0609020204030204" pitchFamily="49" charset="0"/>
              </a:rPr>
              <a:t>%#/…/…/</a:t>
            </a:r>
            <a:endParaRPr lang="en-US" dirty="0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A32FC861-A092-4AC9-96A1-15877469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164" y="2564905"/>
            <a:ext cx="1781407" cy="756158"/>
          </a:xfrm>
          <a:prstGeom prst="wedgeEllipseCallout">
            <a:avLst>
              <a:gd name="adj1" fmla="val 52141"/>
              <a:gd name="adj2" fmla="val -7048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Get 1</a:t>
            </a:r>
            <a:r>
              <a:rPr lang="en-US" altLang="en-US" sz="1400" b="0" baseline="30000" dirty="0">
                <a:latin typeface="+mn-lt"/>
              </a:rPr>
              <a:t>st </a:t>
            </a:r>
            <a:r>
              <a:rPr lang="en-US" altLang="en-US" sz="1400" b="0" dirty="0">
                <a:latin typeface="+mn-lt"/>
              </a:rPr>
              <a:t>sub expression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here: </a:t>
            </a:r>
            <a:r>
              <a:rPr lang="en-US" altLang="en-US" sz="1400" b="0" dirty="0">
                <a:latin typeface="Consolas" panose="020B0609020204030204" pitchFamily="49" charset="0"/>
              </a:rPr>
              <a:t>(.*?)</a:t>
            </a: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71AEF812-89DA-4BE5-ACF5-AADEE2EB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709" y="2599829"/>
            <a:ext cx="1152525" cy="576263"/>
          </a:xfrm>
          <a:prstGeom prst="wedgeEllipseCallout">
            <a:avLst>
              <a:gd name="adj1" fmla="val -39314"/>
              <a:gd name="adj2" fmla="val -7969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Escape the /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EE2860AF-8DC4-4235-B8FF-F4A1DDC2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106" y="2672990"/>
            <a:ext cx="1661068" cy="648072"/>
          </a:xfrm>
          <a:prstGeom prst="wedgeEllipseCallout">
            <a:avLst>
              <a:gd name="adj1" fmla="val -29583"/>
              <a:gd name="adj2" fmla="val -8676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Case insensitive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multi-line match</a:t>
            </a:r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7933793-E8C2-4497-93F8-EB5E042211C0}"/>
              </a:ext>
            </a:extLst>
          </p:cNvPr>
          <p:cNvSpPr>
            <a:spLocks noChangeArrowheads="1"/>
          </p:cNvSpPr>
          <p:nvPr/>
        </p:nvSpPr>
        <p:spPr bwMode="auto">
          <a:xfrm rot="211579">
            <a:off x="951014" y="2458630"/>
            <a:ext cx="1727200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%/…/</a:t>
            </a:r>
            <a:r>
              <a:rPr lang="en-US" altLang="en-US" sz="1400" b="0" dirty="0">
                <a:latin typeface="+mn-lt"/>
              </a:rPr>
              <a:t> skips all input before match if expression does not start with </a:t>
            </a:r>
            <a:r>
              <a:rPr lang="en-US" altLang="en-US" sz="1400" b="0" dirty="0">
                <a:latin typeface="Consolas" panose="020B0609020204030204" pitchFamily="49" charset="0"/>
              </a:rPr>
              <a:t>^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3096711D-F29F-41FB-ABEE-106686D1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5085184"/>
            <a:ext cx="1313060" cy="576263"/>
          </a:xfrm>
          <a:prstGeom prst="wedgeEllipseCallout">
            <a:avLst>
              <a:gd name="adj1" fmla="val -67169"/>
              <a:gd name="adj2" fmla="val 1022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Last 2 bytes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to lower case</a:t>
            </a:r>
          </a:p>
        </p:txBody>
      </p:sp>
    </p:spTree>
    <p:extLst>
      <p:ext uri="{BB962C8B-B14F-4D97-AF65-F5344CB8AC3E}">
        <p14:creationId xmlns:p14="http://schemas.microsoft.com/office/powerpoint/2010/main" val="40791534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2699792" y="2348880"/>
            <a:ext cx="129886" cy="189283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Protocol Parameters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Passing parameters from record to protocol can save typing.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LakeShore218 has 8 temperatures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738527" y="2060848"/>
            <a:ext cx="3480991" cy="25025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47"/>
              <a:gd name="connsiteY0" fmla="*/ 0 h 21663"/>
              <a:gd name="connsiteX1" fmla="*/ 21600 w 21647"/>
              <a:gd name="connsiteY1" fmla="*/ 0 h 21663"/>
              <a:gd name="connsiteX2" fmla="*/ 21647 w 21647"/>
              <a:gd name="connsiteY2" fmla="*/ 19418 h 21663"/>
              <a:gd name="connsiteX3" fmla="*/ 0 w 21647"/>
              <a:gd name="connsiteY3" fmla="*/ 20172 h 21663"/>
              <a:gd name="connsiteX4" fmla="*/ 0 w 21647"/>
              <a:gd name="connsiteY4" fmla="*/ 0 h 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7" h="21663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47" y="13644"/>
                  <a:pt x="21647" y="19418"/>
                </a:cubicBezTo>
                <a:cubicBezTo>
                  <a:pt x="10847" y="1941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temp_K_1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1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temp_K_2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2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temp_K_3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3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temp_K_4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4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temp_K_5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5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temp_K_6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6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temp_K_7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7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temp_K_8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highlight>
                  <a:srgbClr val="FFFF00"/>
                </a:highlight>
                <a:latin typeface="Consolas" panose="020B0609020204030204" pitchFamily="49" charset="0"/>
              </a:rPr>
              <a:t>8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198663" name="AutoShape 7"/>
          <p:cNvSpPr>
            <a:spLocks noChangeArrowheads="1"/>
          </p:cNvSpPr>
          <p:nvPr/>
        </p:nvSpPr>
        <p:spPr bwMode="auto">
          <a:xfrm>
            <a:off x="4875176" y="2060848"/>
            <a:ext cx="3540185" cy="865435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temp_K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4572000" y="4633615"/>
            <a:ext cx="4419012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record(ai,"$(DEVICE):TEMP2")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field(INP,"@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temp_K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field(EGU,"K")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8671" name="AutoShape 15"/>
          <p:cNvSpPr>
            <a:spLocks noChangeArrowheads="1"/>
          </p:cNvSpPr>
          <p:nvPr/>
        </p:nvSpPr>
        <p:spPr bwMode="auto">
          <a:xfrm>
            <a:off x="5083770" y="3069902"/>
            <a:ext cx="2368550" cy="719138"/>
          </a:xfrm>
          <a:prstGeom prst="wedgeEllipseCallout">
            <a:avLst>
              <a:gd name="adj1" fmla="val 28447"/>
              <a:gd name="adj2" fmla="val -11802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Use parameter instead: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"\$1"</a:t>
            </a:r>
            <a:r>
              <a:rPr lang="en-US" altLang="en-US" sz="1400" b="0" dirty="0">
                <a:latin typeface="+mn-lt"/>
              </a:rPr>
              <a:t> is 1</a:t>
            </a:r>
            <a:r>
              <a:rPr lang="en-US" altLang="en-US" sz="1400" b="0" baseline="30000" dirty="0">
                <a:latin typeface="+mn-lt"/>
              </a:rPr>
              <a:t>st</a:t>
            </a:r>
            <a:r>
              <a:rPr lang="en-US" altLang="en-US" sz="1400" b="0" dirty="0">
                <a:latin typeface="+mn-lt"/>
              </a:rPr>
              <a:t> parameter.</a:t>
            </a:r>
          </a:p>
        </p:txBody>
      </p:sp>
      <p:sp>
        <p:nvSpPr>
          <p:cNvPr id="198672" name="AutoShape 16"/>
          <p:cNvSpPr>
            <a:spLocks noChangeArrowheads="1"/>
          </p:cNvSpPr>
          <p:nvPr/>
        </p:nvSpPr>
        <p:spPr bwMode="auto">
          <a:xfrm>
            <a:off x="7165975" y="3717032"/>
            <a:ext cx="1619250" cy="719138"/>
          </a:xfrm>
          <a:prstGeom prst="wedgeEllipseCallout">
            <a:avLst>
              <a:gd name="adj1" fmla="val -12516"/>
              <a:gd name="adj2" fmla="val 15729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value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for 1</a:t>
            </a:r>
            <a:r>
              <a:rPr lang="en-US" altLang="en-US" sz="1400" b="0" baseline="30000" dirty="0">
                <a:latin typeface="+mn-lt"/>
              </a:rPr>
              <a:t>st</a:t>
            </a:r>
            <a:r>
              <a:rPr lang="en-US" altLang="en-US" sz="1400" b="0" dirty="0">
                <a:latin typeface="+mn-lt"/>
              </a:rPr>
              <a:t> parameter.</a:t>
            </a:r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 rot="208243">
            <a:off x="6826426" y="5491255"/>
            <a:ext cx="1703387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Up to 9 parameters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possible.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9512" y="4633615"/>
            <a:ext cx="4319626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record(ai,"$(DEVICE):TEMP2")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field(INP,"@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temp_K_2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field(EGU,"K")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ine 32">
            <a:extLst>
              <a:ext uri="{FF2B5EF4-FFF2-40B4-BE49-F238E27FC236}">
                <a16:creationId xmlns:a16="http://schemas.microsoft.com/office/drawing/2014/main" id="{9AFCA274-F834-4AF4-9C6B-16ABDBA99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2718" y="2060848"/>
            <a:ext cx="16422" cy="43204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Redirections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Normally format converters choose field automatically</a:t>
            </a:r>
          </a:p>
          <a:p>
            <a:pPr lvl="1" eaLnBrk="1" hangingPunct="1"/>
            <a:r>
              <a:rPr lang="en-US" altLang="en-US" dirty="0"/>
              <a:t>VAL or RVAL, depending on format data type</a:t>
            </a:r>
          </a:p>
          <a:p>
            <a:pPr lvl="1" eaLnBrk="1" hangingPunct="1"/>
            <a:r>
              <a:rPr lang="en-US" altLang="en-US" dirty="0"/>
              <a:t>Scaling (ASLO, AOFF) and smoothing (SMOO) are supported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But sometimes other fields or even other records are needed</a:t>
            </a:r>
          </a:p>
          <a:p>
            <a:pPr lvl="1" eaLnBrk="1" hangingPunct="1"/>
            <a:r>
              <a:rPr lang="en-US" altLang="en-US" dirty="0"/>
              <a:t>e.g. when one message contains more than one value.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Examples:</a:t>
            </a:r>
          </a:p>
          <a:p>
            <a:pPr lvl="1" eaLnBrk="1" hangingPunct="1">
              <a:buFontTx/>
              <a:buNone/>
            </a:pPr>
            <a:r>
              <a:rPr lang="en-US" altLang="en-US" i="1" dirty="0"/>
              <a:t>Write value and units:	</a:t>
            </a:r>
            <a:r>
              <a:rPr lang="en-US" altLang="en-US" dirty="0">
                <a:latin typeface="Consolas" panose="020B0609020204030204" pitchFamily="49" charset="0"/>
              </a:rPr>
              <a:t>out "%f %(EGU)s";</a:t>
            </a:r>
          </a:p>
          <a:p>
            <a:pPr lvl="1" eaLnBrk="1" hangingPunct="1">
              <a:buFontTx/>
              <a:buNone/>
            </a:pPr>
            <a:r>
              <a:rPr lang="en-US" altLang="en-US" i="1" dirty="0"/>
              <a:t>Read status and value:	</a:t>
            </a:r>
            <a:r>
              <a:rPr lang="en-US" altLang="en-US" dirty="0">
                <a:latin typeface="Consolas" panose="020B0609020204030204" pitchFamily="49" charset="0"/>
              </a:rPr>
              <a:t>in "%(</a:t>
            </a:r>
            <a:r>
              <a:rPr lang="en-US" altLang="en-US" dirty="0" err="1">
                <a:latin typeface="Consolas" panose="020B0609020204030204" pitchFamily="49" charset="0"/>
              </a:rPr>
              <a:t>otherrecord.FIELD</a:t>
            </a:r>
            <a:r>
              <a:rPr lang="en-US" altLang="en-US" dirty="0">
                <a:latin typeface="Consolas" panose="020B0609020204030204" pitchFamily="49" charset="0"/>
              </a:rPr>
              <a:t>)</a:t>
            </a:r>
            <a:r>
              <a:rPr lang="en-US" altLang="en-US" dirty="0" err="1">
                <a:latin typeface="Consolas" panose="020B0609020204030204" pitchFamily="49" charset="0"/>
              </a:rPr>
              <a:t>d,%f</a:t>
            </a:r>
            <a:r>
              <a:rPr lang="en-US" altLang="en-US" dirty="0">
                <a:latin typeface="Consolas" panose="020B0609020204030204" pitchFamily="49" charset="0"/>
              </a:rPr>
              <a:t>";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Other records must be on the same IOC.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Use parameters to avoid record names in protocols.</a:t>
            </a:r>
          </a:p>
          <a:p>
            <a:pPr lvl="1" eaLnBrk="1" hangingPunct="1"/>
            <a:r>
              <a:rPr lang="en-US" altLang="en-US" dirty="0"/>
              <a:t>Like</a:t>
            </a:r>
            <a:r>
              <a:rPr lang="en-US" altLang="en-US" dirty="0">
                <a:latin typeface="Consolas" panose="020B0609020204030204" pitchFamily="49" charset="0"/>
              </a:rPr>
              <a:t> "%(\$1)d" </a:t>
            </a:r>
            <a:r>
              <a:rPr lang="en-US" altLang="en-US" dirty="0"/>
              <a:t>or</a:t>
            </a:r>
            <a:r>
              <a:rPr lang="en-US" altLang="en-US" dirty="0">
                <a:latin typeface="Consolas" panose="020B0609020204030204" pitchFamily="49" charset="0"/>
              </a:rPr>
              <a:t> "%(\$1:STATUS)d"</a:t>
            </a: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6156176" y="4005064"/>
            <a:ext cx="1871662" cy="792088"/>
          </a:xfrm>
          <a:prstGeom prst="wedgeEllipseCallout">
            <a:avLst>
              <a:gd name="adj1" fmla="val -62894"/>
              <a:gd name="adj2" fmla="val -677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If no field is given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 .VAL is assumed.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1053312" y="5157789"/>
            <a:ext cx="1655762" cy="863600"/>
          </a:xfrm>
          <a:prstGeom prst="wedgeEllipseCallout">
            <a:avLst>
              <a:gd name="adj1" fmla="val 32167"/>
              <a:gd name="adj2" fmla="val -7113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full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record name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 parameter.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147756F-C7F7-4A8F-B49C-498A22C3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487" y="5190521"/>
            <a:ext cx="1871662" cy="863600"/>
          </a:xfrm>
          <a:prstGeom prst="wedgeEllipseCallout">
            <a:avLst>
              <a:gd name="adj1" fmla="val -30324"/>
              <a:gd name="adj2" fmla="val -7389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only part of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record name as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parameter.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70" name="Line 18"/>
          <p:cNvSpPr>
            <a:spLocks noChangeShapeType="1"/>
          </p:cNvSpPr>
          <p:nvPr/>
        </p:nvSpPr>
        <p:spPr bwMode="auto">
          <a:xfrm flipH="1" flipV="1">
            <a:off x="2771271" y="4295066"/>
            <a:ext cx="865692" cy="862721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 flipH="1" flipV="1">
            <a:off x="2999326" y="5517231"/>
            <a:ext cx="564612" cy="14379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Redirection Example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</a:t>
            </a:r>
            <a:r>
              <a:rPr lang="en-US" altLang="en-US" sz="1600" dirty="0">
                <a:latin typeface="Consolas" panose="020B0609020204030204" pitchFamily="49" charset="0"/>
              </a:rPr>
              <a:t>"position?"</a:t>
            </a:r>
            <a:r>
              <a:rPr lang="en-US" altLang="en-US" sz="2000" i="1" dirty="0"/>
              <a:t> request gives reply with 6 coordinates.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"position( 1.2    , 2.1234, 23.12  ,-2.312 ,-12.33  ,24.4321)"</a:t>
            </a:r>
            <a:br>
              <a:rPr lang="en-US" altLang="en-US" sz="1800" dirty="0">
                <a:latin typeface="Consolas" panose="020B0609020204030204" pitchFamily="49" charset="0"/>
              </a:rPr>
            </a:b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5580112" y="2204864"/>
            <a:ext cx="2663765" cy="2520280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>
            <a:no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pos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"position?";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"position(%f\_,"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:POS-Y)f\_,"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:POS-Z)f\_,"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:POS-RX)f\_,"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:POS-RY)f\_,"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:POS-RZ)f\_)";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950103" y="2203546"/>
            <a:ext cx="4413985" cy="416112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record(ai,"$(DEV):POS-X")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pos(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$(DEV)</a:t>
            </a:r>
            <a:r>
              <a:rPr lang="en-US" altLang="en-US" sz="1400" b="0" dirty="0">
                <a:latin typeface="Consolas" panose="020B0609020204030204" pitchFamily="49" charset="0"/>
              </a:rPr>
              <a:t>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 "mm")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field(SCAN,"5 second")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field(FLNK,"…")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record(ai,$(DEV):POS-Y)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field(EGU, "mm")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record(ai,$(DEV):POS-RZ)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field(EGU, "deg")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field(PREC,"3")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9561" name="AutoShape 9"/>
          <p:cNvSpPr>
            <a:spLocks noChangeArrowheads="1"/>
          </p:cNvSpPr>
          <p:nvPr/>
        </p:nvSpPr>
        <p:spPr bwMode="auto">
          <a:xfrm>
            <a:off x="3182117" y="3284017"/>
            <a:ext cx="2447925" cy="1081087"/>
          </a:xfrm>
          <a:prstGeom prst="wedgeEllipseCallout">
            <a:avLst>
              <a:gd name="adj1" fmla="val -73412"/>
              <a:gd name="adj2" fmla="val -139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When FLNK is processed,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the other records have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already got their values.</a:t>
            </a:r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 rot="208243">
            <a:off x="3665510" y="4689585"/>
            <a:ext cx="2087563" cy="1485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These records have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SCAN="Passive" and 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DTYP="Soft Channel"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When redirecting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to .RVAL use</a:t>
            </a:r>
          </a:p>
          <a:p>
            <a:r>
              <a:rPr lang="en-US" altLang="en-US" sz="1400" b="0" dirty="0">
                <a:latin typeface="+mn-lt"/>
              </a:rPr>
              <a:t>DTYP="Raw Soft Channel"</a:t>
            </a:r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5830512" y="5417970"/>
            <a:ext cx="2519362" cy="903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Redirection to other records uses </a:t>
            </a:r>
            <a:r>
              <a:rPr lang="en-US" altLang="en-US" sz="1200" b="0" dirty="0" err="1">
                <a:latin typeface="Consolas" panose="020B0609020204030204" pitchFamily="49" charset="0"/>
              </a:rPr>
              <a:t>dbPutField</a:t>
            </a:r>
            <a:r>
              <a:rPr lang="en-US" altLang="en-US" sz="1200" b="0" dirty="0">
                <a:latin typeface="Consolas" panose="020B0609020204030204" pitchFamily="49" charset="0"/>
              </a:rPr>
              <a:t>()</a:t>
            </a:r>
            <a:br>
              <a:rPr lang="en-US" altLang="en-US" sz="12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thus processes the target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if the field (here .VAL) is PP</a:t>
            </a: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 rot="21381798">
            <a:off x="5958705" y="4203946"/>
            <a:ext cx="2952750" cy="1039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Spaces around numbers: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%f</a:t>
            </a:r>
            <a:r>
              <a:rPr lang="en-US" altLang="en-US" sz="1400" b="0" dirty="0">
                <a:latin typeface="+mn-lt"/>
              </a:rPr>
              <a:t> accepts leading whitespace.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Any amount of trailing whitespace is consumed by </a:t>
            </a:r>
            <a:r>
              <a:rPr lang="en-US" altLang="en-US" sz="1400" b="0" dirty="0">
                <a:latin typeface="Consolas" panose="020B0609020204030204" pitchFamily="49" charset="0"/>
              </a:rPr>
              <a:t>\_</a:t>
            </a:r>
            <a:r>
              <a:rPr lang="en-US" altLang="en-US" sz="1400" b="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Complex Protocol: Pfeiffer </a:t>
            </a:r>
            <a:r>
              <a:rPr lang="en-US" altLang="en-US" dirty="0" err="1"/>
              <a:t>MaxiGauge</a:t>
            </a:r>
            <a:endParaRPr lang="en-US" alt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0684" y="1268760"/>
            <a:ext cx="3672409" cy="5184576"/>
          </a:xfrm>
        </p:spPr>
        <p:txBody>
          <a:bodyPr/>
          <a:lstStyle/>
          <a:p>
            <a:pPr marL="274638" indent="-274638" eaLnBrk="1" hangingPunct="1">
              <a:buFontTx/>
              <a:buAutoNum type="arabicPeriod"/>
            </a:pPr>
            <a:r>
              <a:rPr lang="en-US" altLang="en-US" dirty="0"/>
              <a:t>Send device </a:t>
            </a:r>
            <a:r>
              <a:rPr lang="en-US" altLang="en-US" dirty="0">
                <a:solidFill>
                  <a:srgbClr val="009900"/>
                </a:solidFill>
              </a:rPr>
              <a:t>address</a:t>
            </a:r>
            <a:r>
              <a:rPr lang="en-US" altLang="en-US" dirty="0"/>
              <a:t> (on RS485)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ESC</a:t>
            </a:r>
            <a:r>
              <a:rPr lang="en-US" altLang="en-US" sz="1600" dirty="0"/>
              <a:t> </a:t>
            </a: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</a:rPr>
              <a:t>(=0x1b)</a:t>
            </a:r>
            <a:r>
              <a:rPr lang="en-US" altLang="en-US" sz="1600" i="1" dirty="0"/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"</a:t>
            </a:r>
            <a:r>
              <a:rPr lang="en-US" altLang="en-US" sz="1600" i="1" dirty="0">
                <a:latin typeface="Consolas" panose="020B0609020204030204" pitchFamily="49" charset="0"/>
              </a:rPr>
              <a:t>aa</a:t>
            </a:r>
            <a:r>
              <a:rPr lang="en-US" altLang="en-US" sz="1600" dirty="0">
                <a:latin typeface="Consolas" panose="020B0609020204030204" pitchFamily="49" charset="0"/>
              </a:rPr>
              <a:t>"</a:t>
            </a:r>
          </a:p>
          <a:p>
            <a:pPr marL="454025" lvl="1" indent="0" eaLnBrk="1" hangingPunct="1">
              <a:buNone/>
            </a:pPr>
            <a:r>
              <a:rPr lang="en-US" altLang="en-US" sz="1600" i="1" dirty="0">
                <a:latin typeface="Consolas" panose="020B0609020204030204" pitchFamily="49" charset="0"/>
              </a:rPr>
              <a:t>aa</a:t>
            </a:r>
            <a:r>
              <a:rPr lang="en-US" altLang="en-US" sz="1600" dirty="0"/>
              <a:t> is address </a:t>
            </a:r>
            <a:r>
              <a:rPr lang="en-US" altLang="en-US" sz="1600" dirty="0">
                <a:latin typeface="Consolas" panose="020B0609020204030204" pitchFamily="49" charset="0"/>
              </a:rPr>
              <a:t>00</a:t>
            </a:r>
            <a:r>
              <a:rPr lang="en-US" altLang="en-US" sz="1600" dirty="0"/>
              <a:t>, </a:t>
            </a:r>
            <a:r>
              <a:rPr lang="en-US" altLang="en-US" sz="1600" dirty="0">
                <a:latin typeface="Consolas" panose="020B0609020204030204" pitchFamily="49" charset="0"/>
              </a:rPr>
              <a:t>01</a:t>
            </a:r>
            <a:r>
              <a:rPr lang="en-US" altLang="en-US" sz="1600" dirty="0"/>
              <a:t>, …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dirty="0"/>
              <a:t>Send pressure read command: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latin typeface="Consolas" panose="020B0609020204030204" pitchFamily="49" charset="0"/>
              </a:rPr>
              <a:t>PR</a:t>
            </a:r>
            <a:r>
              <a:rPr lang="en-US" altLang="en-US" sz="1600" i="1" dirty="0" err="1"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latin typeface="Consolas" panose="020B0609020204030204" pitchFamily="49" charset="0"/>
              </a:rPr>
              <a:t>" CR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sz="1600" i="1" dirty="0">
                <a:latin typeface="Consolas" panose="020B0609020204030204" pitchFamily="49" charset="0"/>
              </a:rPr>
              <a:t>n</a:t>
            </a:r>
            <a:r>
              <a:rPr lang="en-US" altLang="en-US" sz="1600" dirty="0"/>
              <a:t> is </a:t>
            </a:r>
            <a:r>
              <a:rPr lang="en-US" altLang="en-US" sz="1600" dirty="0">
                <a:solidFill>
                  <a:srgbClr val="0000FF"/>
                </a:solidFill>
              </a:rPr>
              <a:t>sensor </a:t>
            </a:r>
            <a:r>
              <a:rPr lang="en-US" altLang="en-US" sz="1600" dirty="0"/>
              <a:t>number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1</a:t>
            </a:r>
            <a:r>
              <a:rPr lang="en-US" altLang="en-US" sz="1600" dirty="0"/>
              <a:t> … </a:t>
            </a:r>
            <a:r>
              <a:rPr lang="en-US" altLang="en-US" sz="1600" dirty="0">
                <a:latin typeface="Consolas" panose="020B0609020204030204" pitchFamily="49" charset="0"/>
              </a:rPr>
              <a:t>6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dirty="0"/>
              <a:t>Each command is</a:t>
            </a:r>
            <a:br>
              <a:rPr lang="en-US" altLang="en-US" dirty="0"/>
            </a:br>
            <a:r>
              <a:rPr lang="en-US" altLang="en-US" dirty="0"/>
              <a:t>acknowledged with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ACK</a:t>
            </a:r>
            <a:r>
              <a:rPr lang="en-US" altLang="en-US" sz="1600" dirty="0"/>
              <a:t> </a:t>
            </a: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</a:rPr>
              <a:t>(=0x06)</a:t>
            </a:r>
            <a:r>
              <a:rPr lang="en-US" altLang="en-US" sz="1600" i="1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CR LF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dirty="0"/>
              <a:t>After acknowledge</a:t>
            </a:r>
            <a:br>
              <a:rPr lang="en-US" altLang="en-US" dirty="0"/>
            </a:br>
            <a:r>
              <a:rPr lang="en-US" altLang="en-US" dirty="0"/>
              <a:t>request value with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ENQ</a:t>
            </a:r>
            <a:r>
              <a:rPr lang="en-US" altLang="en-US" sz="1600" dirty="0"/>
              <a:t> </a:t>
            </a: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</a:rPr>
              <a:t>(=0x05)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dirty="0"/>
              <a:t>Receive </a:t>
            </a:r>
            <a:r>
              <a:rPr lang="en-US" altLang="en-US" dirty="0">
                <a:solidFill>
                  <a:srgbClr val="FF3300"/>
                </a:solidFill>
              </a:rPr>
              <a:t>status</a:t>
            </a:r>
            <a:br>
              <a:rPr lang="en-US" altLang="en-US" dirty="0"/>
            </a:br>
            <a:r>
              <a:rPr lang="en-US" altLang="en-US" dirty="0"/>
              <a:t>and </a:t>
            </a:r>
            <a:r>
              <a:rPr lang="en-US" altLang="en-US" dirty="0">
                <a:solidFill>
                  <a:srgbClr val="7030A0"/>
                </a:solidFill>
              </a:rPr>
              <a:t>pressure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"0,1.234E-5" CR LF</a:t>
            </a:r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4212531" y="932112"/>
            <a:ext cx="3455813" cy="2356799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InTerminator</a:t>
            </a:r>
            <a:r>
              <a:rPr lang="en-US" altLang="en-US" sz="1400" b="0" dirty="0">
                <a:latin typeface="Consolas" panose="020B0609020204030204" pitchFamily="49" charset="0"/>
              </a:rPr>
              <a:t>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# no </a:t>
            </a:r>
            <a:r>
              <a:rPr lang="en-US" altLang="en-US" sz="1400" b="0" dirty="0" err="1">
                <a:latin typeface="Consolas" panose="020B0609020204030204" pitchFamily="49" charset="0"/>
              </a:rPr>
              <a:t>OutTerminator</a:t>
            </a:r>
            <a:r>
              <a:rPr lang="en-US" altLang="en-US" sz="1400" b="0" dirty="0">
                <a:latin typeface="Consolas" panose="020B0609020204030204" pitchFamily="49" charset="0"/>
              </a:rPr>
              <a:t> because of ENQ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pressure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ESC "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0\$1</a:t>
            </a:r>
            <a:r>
              <a:rPr lang="en-US" altLang="en-US" sz="1400" b="0" dirty="0">
                <a:latin typeface="Consolas" panose="020B0609020204030204" pitchFamily="49" charset="0"/>
              </a:rPr>
              <a:t>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"PR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\$2</a:t>
            </a:r>
            <a:r>
              <a:rPr lang="en-US" altLang="en-US" sz="1400" b="0" dirty="0">
                <a:latin typeface="Consolas" panose="020B0609020204030204" pitchFamily="49" charset="0"/>
              </a:rPr>
              <a:t>" CR;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ACK;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ENQ;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%(\$3:STATUS)</a:t>
            </a:r>
            <a:r>
              <a:rPr lang="en-US" altLang="en-US" sz="1400" b="0" dirty="0" err="1">
                <a:solidFill>
                  <a:srgbClr val="FF3300"/>
                </a:solidFill>
                <a:latin typeface="Consolas" panose="020B0609020204030204" pitchFamily="49" charset="0"/>
              </a:rPr>
              <a:t>d</a:t>
            </a:r>
            <a:r>
              <a:rPr lang="en-US" altLang="en-US" sz="1400" b="0" dirty="0" err="1">
                <a:latin typeface="Consolas" panose="020B0609020204030204" pitchFamily="49" charset="0"/>
              </a:rPr>
              <a:t>,</a:t>
            </a:r>
            <a:r>
              <a:rPr lang="en-US" altLang="en-US" sz="1400" b="0" dirty="0" err="1">
                <a:solidFill>
                  <a:srgbClr val="7030A0"/>
                </a:solidFill>
                <a:latin typeface="Consolas" panose="020B0609020204030204" pitchFamily="49" charset="0"/>
              </a:rPr>
              <a:t>%f</a:t>
            </a:r>
            <a:r>
              <a:rPr lang="en-US" altLang="en-US" sz="1400" b="0" dirty="0">
                <a:latin typeface="Consolas" panose="020B0609020204030204" pitchFamily="49" charset="0"/>
              </a:rPr>
              <a:t>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5731910" y="2228157"/>
            <a:ext cx="1008062" cy="360362"/>
          </a:xfrm>
          <a:prstGeom prst="wedgeEllipseCallout">
            <a:avLst>
              <a:gd name="adj1" fmla="val -83668"/>
              <a:gd name="adj2" fmla="val -741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solidFill>
                  <a:srgbClr val="0000FF"/>
                </a:solidFill>
                <a:latin typeface="+mn-lt"/>
              </a:rPr>
              <a:t>sensor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3275856" y="3714143"/>
            <a:ext cx="5400600" cy="273919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</a:t>
            </a:r>
            <a:r>
              <a:rPr lang="en-US" altLang="en-US" sz="1400" b="0" dirty="0">
                <a:solidFill>
                  <a:srgbClr val="7030A0"/>
                </a:solidFill>
                <a:latin typeface="Consolas" panose="020B0609020204030204" pitchFamily="49" charset="0"/>
              </a:rPr>
              <a:t>$(D):PRESSURE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"@%(PROT) pressure(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$(A)</a:t>
            </a:r>
            <a:r>
              <a:rPr lang="en-US" altLang="en-US" sz="1400" b="0" dirty="0">
                <a:latin typeface="Consolas" panose="020B0609020204030204" pitchFamily="49" charset="0"/>
              </a:rPr>
              <a:t>,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$(S)</a:t>
            </a:r>
            <a:r>
              <a:rPr lang="en-US" altLang="en-US" sz="1400" b="0" dirty="0">
                <a:latin typeface="Consolas" panose="020B0609020204030204" pitchFamily="49" charset="0"/>
              </a:rPr>
              <a:t>,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$(D)</a:t>
            </a:r>
            <a:r>
              <a:rPr lang="en-US" altLang="en-US" sz="1400" b="0" dirty="0">
                <a:latin typeface="Consolas" panose="020B0609020204030204" pitchFamily="49" charset="0"/>
              </a:rPr>
              <a:t>) $(B)")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endParaRPr lang="en-US" altLang="en-US" sz="1400" b="0" dirty="0">
              <a:latin typeface="Consolas" panose="020B0609020204030204" pitchFamily="49" charset="0"/>
            </a:endParaRP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mbbi</a:t>
            </a:r>
            <a:r>
              <a:rPr lang="en-US" altLang="en-US" sz="1400" b="0" dirty="0">
                <a:latin typeface="Consolas" panose="020B0609020204030204" pitchFamily="49" charset="0"/>
              </a:rPr>
              <a:t>,"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$(D):STATUS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field(ZRST,"OK")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field(ONST,"</a:t>
            </a:r>
            <a:r>
              <a:rPr lang="en-US" altLang="en-US" sz="1400" b="0" dirty="0" err="1">
                <a:latin typeface="Consolas" panose="020B0609020204030204" pitchFamily="49" charset="0"/>
              </a:rPr>
              <a:t>Underrange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TWST,"Overrange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…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9694" name="AutoShape 14"/>
          <p:cNvSpPr>
            <a:spLocks noChangeArrowheads="1"/>
          </p:cNvSpPr>
          <p:nvPr/>
        </p:nvSpPr>
        <p:spPr bwMode="auto">
          <a:xfrm>
            <a:off x="7031080" y="3094606"/>
            <a:ext cx="1861400" cy="1006475"/>
          </a:xfrm>
          <a:prstGeom prst="wedgeEllipseCallout">
            <a:avLst>
              <a:gd name="adj1" fmla="val -44629"/>
              <a:gd name="adj2" fmla="val 68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</a:t>
            </a:r>
            <a:r>
              <a:rPr lang="en-US" altLang="en-US" sz="1400" b="0" dirty="0">
                <a:solidFill>
                  <a:srgbClr val="009900"/>
                </a:solidFill>
                <a:latin typeface="+mn-lt"/>
              </a:rPr>
              <a:t>address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>
                <a:solidFill>
                  <a:srgbClr val="0000FF"/>
                </a:solidFill>
                <a:latin typeface="+mn-lt"/>
              </a:rPr>
              <a:t>sensor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</a:t>
            </a:r>
            <a:r>
              <a:rPr lang="en-US" altLang="en-US" sz="1400" b="0" dirty="0">
                <a:solidFill>
                  <a:srgbClr val="FF3300"/>
                </a:solidFill>
                <a:latin typeface="+mn-lt"/>
              </a:rPr>
              <a:t>device name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 3 parameters.</a:t>
            </a:r>
            <a:endParaRPr lang="en-US" altLang="en-US" sz="14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9699" name="AutoShape 19"/>
          <p:cNvSpPr>
            <a:spLocks noChangeArrowheads="1"/>
          </p:cNvSpPr>
          <p:nvPr/>
        </p:nvSpPr>
        <p:spPr bwMode="auto">
          <a:xfrm>
            <a:off x="6148363" y="1490044"/>
            <a:ext cx="1223962" cy="360362"/>
          </a:xfrm>
          <a:prstGeom prst="wedgeEllipseCallout">
            <a:avLst>
              <a:gd name="adj1" fmla="val -80352"/>
              <a:gd name="adj2" fmla="val 3634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solidFill>
                  <a:srgbClr val="009900"/>
                </a:solidFill>
                <a:latin typeface="+mn-lt"/>
              </a:rPr>
              <a:t>address</a:t>
            </a:r>
            <a:endParaRPr lang="en-US" altLang="en-US" sz="14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4080633" y="3089650"/>
            <a:ext cx="1655763" cy="647700"/>
          </a:xfrm>
          <a:prstGeom prst="wedgeEllipseCallout">
            <a:avLst>
              <a:gd name="adj1" fmla="val 25816"/>
              <a:gd name="adj2" fmla="val -8838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 status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to other record.</a:t>
            </a: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D7D81CD5-BA0B-494C-AD0B-C37AD3D40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23" y="3141340"/>
            <a:ext cx="1432465" cy="647700"/>
          </a:xfrm>
          <a:prstGeom prst="wedgeEllipseCallout">
            <a:avLst>
              <a:gd name="adj1" fmla="val -7438"/>
              <a:gd name="adj2" fmla="val -9426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Keep pressure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 active record.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1042989" y="1341438"/>
            <a:ext cx="7345436" cy="467995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For arrays the format is repeated for each element with optional separator string in between.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Example: </a:t>
            </a:r>
            <a:r>
              <a:rPr lang="en-US" altLang="en-US" sz="1600" dirty="0">
                <a:latin typeface="Consolas" panose="020B0609020204030204" pitchFamily="49" charset="0"/>
              </a:rPr>
              <a:t>"VALUE=</a:t>
            </a:r>
            <a:r>
              <a:rPr lang="en-US" altLang="en-US" sz="1600" dirty="0">
                <a:latin typeface="Consolas" panose="020B0609020204030204" pitchFamily="49" charset="0"/>
                <a:ea typeface="ヒラギノ角ゴ Pro W3" charset="-128"/>
              </a:rPr>
              <a:t>[10.2,345.3,23.3,10.0]"</a:t>
            </a:r>
            <a:endParaRPr lang="en-US" altLang="en-US" dirty="0">
              <a:latin typeface="Consolas" panose="020B0609020204030204" pitchFamily="49" charset="0"/>
              <a:ea typeface="ヒラギノ角ゴ Pro W3" charset="-128"/>
            </a:endParaRPr>
          </a:p>
          <a:p>
            <a:pPr eaLnBrk="1" hangingPunct="1">
              <a:spcBef>
                <a:spcPts val="12600"/>
              </a:spcBef>
            </a:pPr>
            <a:r>
              <a:rPr lang="en-US" altLang="en-US" dirty="0">
                <a:ea typeface="ヒラギノ角ゴ Pro W3" charset="-128"/>
              </a:rPr>
              <a:t>Input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reads a maximum of NELM elements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at least one element must be found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sets NORD to number of elements found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Output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writes NORD elements</a:t>
            </a:r>
          </a:p>
        </p:txBody>
      </p:sp>
      <p:sp>
        <p:nvSpPr>
          <p:cNvPr id="294917" name="AutoShape 5"/>
          <p:cNvSpPr>
            <a:spLocks noChangeArrowheads="1"/>
          </p:cNvSpPr>
          <p:nvPr/>
        </p:nvSpPr>
        <p:spPr bwMode="auto">
          <a:xfrm>
            <a:off x="1259632" y="2370008"/>
            <a:ext cx="2016224" cy="1223963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readArray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Separator = ",";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"VALUE=[%f]";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3707904" y="2276872"/>
            <a:ext cx="4319626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aai</a:t>
            </a:r>
            <a:r>
              <a:rPr lang="en-US" altLang="en-US" sz="1400" b="0" dirty="0">
                <a:latin typeface="Consolas" panose="020B0609020204030204" pitchFamily="49" charset="0"/>
              </a:rPr>
              <a:t>,"$(DEVICE):Array")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field(FTVL,"FLOAT")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field(NELM,"100")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readArray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5E2CBF-F8D4-4032-8D45-2FBC0FDE4F2B}"/>
              </a:ext>
            </a:extLst>
          </p:cNvPr>
          <p:cNvSpPr txBox="1"/>
          <p:nvPr/>
        </p:nvSpPr>
        <p:spPr>
          <a:xfrm>
            <a:off x="5431212" y="4140737"/>
            <a:ext cx="2524153" cy="1708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tabLst>
                <a:tab pos="182563" algn="dec"/>
                <a:tab pos="982663" algn="dec"/>
                <a:tab pos="1790700" algn="dec"/>
              </a:tabLst>
            </a:pPr>
            <a:r>
              <a:rPr lang="en-US" sz="2000" b="0" dirty="0">
                <a:solidFill>
                  <a:schemeClr val="tx1"/>
                </a:solidFill>
              </a:rPr>
              <a:t>Tables don’t work!</a:t>
            </a:r>
          </a:p>
          <a:p>
            <a:pPr>
              <a:spcBef>
                <a:spcPct val="0"/>
              </a:spcBef>
              <a:tabLst>
                <a:tab pos="182563" algn="dec"/>
                <a:tab pos="982663" algn="dec"/>
                <a:tab pos="1790700" algn="dec"/>
              </a:tabLst>
            </a:pPr>
            <a: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</a:rPr>
              <a:t>	1.234	4.233	3.424</a:t>
            </a:r>
            <a:b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</a:rPr>
              <a:t>	2.321	6.342	3.121</a:t>
            </a:r>
          </a:p>
          <a:p>
            <a:pPr>
              <a:spcBef>
                <a:spcPct val="0"/>
              </a:spcBef>
              <a:tabLst>
                <a:tab pos="182563" algn="dec"/>
                <a:tab pos="982663" algn="dec"/>
                <a:tab pos="1790700" algn="dec"/>
              </a:tabLst>
            </a:pPr>
            <a: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</a:rPr>
              <a:t>	1.122	5.324	2.134</a:t>
            </a:r>
          </a:p>
          <a:p>
            <a:pPr>
              <a:spcBef>
                <a:spcPct val="0"/>
              </a:spcBef>
              <a:tabLst>
                <a:tab pos="182563" algn="dec"/>
                <a:tab pos="982663" algn="dec"/>
                <a:tab pos="1790700" algn="dec"/>
              </a:tabLst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     ↓             ↓             ↓</a:t>
            </a:r>
          </a:p>
          <a:p>
            <a:pPr>
              <a:spcBef>
                <a:spcPct val="0"/>
              </a:spcBef>
              <a:tabLst>
                <a:tab pos="182563" algn="dec"/>
                <a:tab pos="982663" algn="dec"/>
                <a:tab pos="1790700" algn="dec"/>
              </a:tabLst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record A  record B  record C </a:t>
            </a:r>
          </a:p>
        </p:txBody>
      </p:sp>
      <p:sp>
        <p:nvSpPr>
          <p:cNvPr id="4" name="Multiplikationszeichen 3">
            <a:extLst>
              <a:ext uri="{FF2B5EF4-FFF2-40B4-BE49-F238E27FC236}">
                <a16:creationId xmlns:a16="http://schemas.microsoft.com/office/drawing/2014/main" id="{A31E1668-5AF9-4627-8EBF-D40C57851631}"/>
              </a:ext>
            </a:extLst>
          </p:cNvPr>
          <p:cNvSpPr/>
          <p:nvPr/>
        </p:nvSpPr>
        <p:spPr bwMode="auto">
          <a:xfrm>
            <a:off x="4283968" y="4140737"/>
            <a:ext cx="4824536" cy="1880652"/>
          </a:xfrm>
          <a:prstGeom prst="mathMultiply">
            <a:avLst>
              <a:gd name="adj1" fmla="val 13257"/>
            </a:avLst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2587"/>
            <a:ext cx="516874" cy="19672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1"/>
          <a:stretch/>
        </p:blipFill>
        <p:spPr>
          <a:xfrm>
            <a:off x="827583" y="908720"/>
            <a:ext cx="1656185" cy="2350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907" y="3503753"/>
            <a:ext cx="1256938" cy="107737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StreamDevice</a:t>
            </a:r>
            <a:r>
              <a:rPr lang="en-US" altLang="en-US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5800" y="1029387"/>
            <a:ext cx="1448469" cy="245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6461"/>
          <a:stretch/>
        </p:blipFill>
        <p:spPr>
          <a:xfrm>
            <a:off x="6631440" y="2327174"/>
            <a:ext cx="643164" cy="741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124" y="4834787"/>
            <a:ext cx="2279480" cy="176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3" y="1426086"/>
            <a:ext cx="1730239" cy="92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7" y="4275233"/>
            <a:ext cx="2086404" cy="112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7383" y="5818177"/>
            <a:ext cx="802859" cy="760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38" y="4650391"/>
            <a:ext cx="1787606" cy="196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75" y="5752971"/>
            <a:ext cx="1613170" cy="72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909" y="2204864"/>
            <a:ext cx="1110993" cy="714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066" y="1550841"/>
            <a:ext cx="1534690" cy="798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1289230"/>
            <a:ext cx="1283461" cy="915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90" y="5493131"/>
            <a:ext cx="1772874" cy="1017223"/>
          </a:xfrm>
          <a:prstGeom prst="rect">
            <a:avLst/>
          </a:prstGeom>
        </p:spPr>
      </p:pic>
      <p:sp>
        <p:nvSpPr>
          <p:cNvPr id="19" name="12-Point Star 18"/>
          <p:cNvSpPr/>
          <p:nvPr/>
        </p:nvSpPr>
        <p:spPr bwMode="auto">
          <a:xfrm>
            <a:off x="1907705" y="2310442"/>
            <a:ext cx="5448096" cy="3494822"/>
          </a:xfrm>
          <a:prstGeom prst="star12">
            <a:avLst>
              <a:gd name="adj" fmla="val 25955"/>
            </a:avLst>
          </a:prstGeom>
          <a:gradFill flip="none" rotWithShape="0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One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 generic EPICS driver for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many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27218555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Asynchronous input: I/O Intr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devices send unsolicited data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Temperature sensor sends periodically: </a:t>
            </a:r>
            <a:r>
              <a:rPr lang="en-US" altLang="en-US" dirty="0">
                <a:latin typeface="Consolas" panose="020B0609020204030204" pitchFamily="49" charset="0"/>
              </a:rPr>
              <a:t>"+27.3 C" CR LF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15600"/>
              </a:spcBef>
            </a:pPr>
            <a:r>
              <a:rPr lang="en-US" altLang="en-US" dirty="0"/>
              <a:t>Asynchronous records have SCAN=</a:t>
            </a:r>
            <a:r>
              <a:rPr lang="en-US" altLang="en-US" dirty="0">
                <a:latin typeface="Consolas" panose="020B0609020204030204" pitchFamily="49" charset="0"/>
              </a:rPr>
              <a:t>"I/O </a:t>
            </a:r>
            <a:r>
              <a:rPr lang="en-US" altLang="en-US" dirty="0" err="1">
                <a:latin typeface="Consolas" panose="020B0609020204030204" pitchFamily="49" charset="0"/>
              </a:rPr>
              <a:t>Intr</a:t>
            </a:r>
            <a:r>
              <a:rPr lang="en-US" altLang="en-US" dirty="0">
                <a:latin typeface="Consolas" panose="020B0609020204030204" pitchFamily="49" charset="0"/>
              </a:rPr>
              <a:t>"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Asynchronous protocols typically have only an </a:t>
            </a:r>
            <a:r>
              <a:rPr lang="en-US" altLang="en-US" dirty="0">
                <a:latin typeface="Consolas" panose="020B0609020204030204" pitchFamily="49" charset="0"/>
              </a:rPr>
              <a:t>in</a:t>
            </a:r>
            <a:r>
              <a:rPr lang="en-US" altLang="en-US" dirty="0"/>
              <a:t> command.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u="sng" dirty="0"/>
              <a:t>Any</a:t>
            </a:r>
            <a:r>
              <a:rPr lang="en-US" altLang="en-US" dirty="0"/>
              <a:t> input from that device is checked.</a:t>
            </a:r>
          </a:p>
          <a:p>
            <a:pPr lvl="1" eaLnBrk="1" hangingPunct="1"/>
            <a:r>
              <a:rPr lang="en-US" altLang="en-US" dirty="0"/>
              <a:t>Including input going to other protocols</a:t>
            </a:r>
          </a:p>
          <a:p>
            <a:pPr lvl="1" eaLnBrk="1" hangingPunct="1"/>
            <a:r>
              <a:rPr lang="en-US" altLang="en-US" dirty="0"/>
              <a:t>Record is processed whenever matching input is found.</a:t>
            </a:r>
          </a:p>
          <a:p>
            <a:pPr lvl="1" eaLnBrk="1" hangingPunct="1"/>
            <a:r>
              <a:rPr lang="en-US" altLang="en-US" dirty="0"/>
              <a:t>Non-matching input is silently ignored (no error).</a:t>
            </a:r>
          </a:p>
        </p:txBody>
      </p:sp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5723334" y="2073796"/>
            <a:ext cx="2305050" cy="1355204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temperature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 C";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1115616" y="2060848"/>
            <a:ext cx="4392488" cy="179124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record(ai,"$(DEVICE):TEMP")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temperature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 "C")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field(PREC,"1")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field(SCAN,"I/O </a:t>
            </a:r>
            <a:r>
              <a:rPr lang="en-US" altLang="en-US" sz="1400" b="0" dirty="0" err="1">
                <a:solidFill>
                  <a:srgbClr val="FF3300"/>
                </a:solidFill>
                <a:latin typeface="Consolas" panose="020B0609020204030204" pitchFamily="49" charset="0"/>
              </a:rPr>
              <a:t>Intr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Intr vs. Redirection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Read input line with two values x and y every second</a:t>
            </a:r>
          </a:p>
          <a:p>
            <a:pPr eaLnBrk="1" hangingPunct="1">
              <a:buFontTx/>
              <a:buNone/>
            </a:pPr>
            <a:endParaRPr lang="en-US" altLang="en-US" sz="2000" i="1" dirty="0"/>
          </a:p>
        </p:txBody>
      </p:sp>
      <p:sp>
        <p:nvSpPr>
          <p:cNvPr id="286728" name="AutoShape 8"/>
          <p:cNvSpPr>
            <a:spLocks noChangeArrowheads="1"/>
          </p:cNvSpPr>
          <p:nvPr/>
        </p:nvSpPr>
        <p:spPr bwMode="auto">
          <a:xfrm>
            <a:off x="971154" y="4337567"/>
            <a:ext cx="2305050" cy="2017714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x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</a:t>
            </a:r>
            <a:r>
              <a:rPr lang="en-US" altLang="en-US" sz="1400" b="0" dirty="0" err="1">
                <a:latin typeface="Consolas" panose="020B0609020204030204" pitchFamily="49" charset="0"/>
              </a:rPr>
              <a:t>xy</a:t>
            </a:r>
            <a:r>
              <a:rPr lang="en-US" altLang="en-US" sz="1400" b="0" dirty="0">
                <a:latin typeface="Consolas" panose="020B0609020204030204" pitchFamily="49" charset="0"/>
              </a:rPr>
              <a:t>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 %</a:t>
            </a:r>
            <a:r>
              <a:rPr lang="en-US" altLang="en-US" sz="1400" b="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400" b="0" dirty="0">
                <a:latin typeface="Consolas" panose="020B0609020204030204" pitchFamily="49" charset="0"/>
              </a:rPr>
              <a:t>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y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</a:t>
            </a:r>
            <a:r>
              <a:rPr lang="en-US" altLang="en-US" sz="1400" b="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400" b="0" dirty="0">
                <a:latin typeface="Consolas" panose="020B0609020204030204" pitchFamily="49" charset="0"/>
              </a:rPr>
              <a:t>f 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971155" y="1734953"/>
            <a:ext cx="3456384" cy="2502205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field(SCAN,"1 second")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x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field(SCAN,"</a:t>
            </a:r>
            <a:r>
              <a:rPr lang="en-US" altLang="en-US" sz="1400" b="0" dirty="0">
                <a:solidFill>
                  <a:srgbClr val="FF0000"/>
                </a:solidFill>
                <a:latin typeface="Consolas" panose="020B0609020204030204" pitchFamily="49" charset="0"/>
              </a:rPr>
              <a:t>I/O </a:t>
            </a:r>
            <a:r>
              <a:rPr lang="en-US" altLang="en-US" sz="1400" b="0" dirty="0" err="1">
                <a:solidFill>
                  <a:srgbClr val="FF0000"/>
                </a:solidFill>
                <a:latin typeface="Consolas" panose="020B0609020204030204" pitchFamily="49" charset="0"/>
              </a:rPr>
              <a:t>Intr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latin typeface="Consolas" panose="020B0609020204030204" pitchFamily="49" charset="0"/>
              </a:rPr>
              <a:t>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field(INP, "@$(PROT) y $(PORT)")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36" name="AutoShape 16"/>
          <p:cNvSpPr>
            <a:spLocks noChangeArrowheads="1"/>
          </p:cNvSpPr>
          <p:nvPr/>
        </p:nvSpPr>
        <p:spPr bwMode="auto">
          <a:xfrm>
            <a:off x="1906985" y="5157192"/>
            <a:ext cx="1512887" cy="503237"/>
          </a:xfrm>
          <a:prstGeom prst="wedgeEllipseCallout">
            <a:avLst>
              <a:gd name="adj1" fmla="val -42657"/>
              <a:gd name="adj2" fmla="val -7681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Ignore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second value.</a:t>
            </a:r>
          </a:p>
        </p:txBody>
      </p:sp>
      <p:sp>
        <p:nvSpPr>
          <p:cNvPr id="286737" name="AutoShape 17"/>
          <p:cNvSpPr>
            <a:spLocks noChangeArrowheads="1"/>
          </p:cNvSpPr>
          <p:nvPr/>
        </p:nvSpPr>
        <p:spPr bwMode="auto">
          <a:xfrm>
            <a:off x="792560" y="6059490"/>
            <a:ext cx="1512888" cy="503237"/>
          </a:xfrm>
          <a:prstGeom prst="wedgeEllipseCallout">
            <a:avLst>
              <a:gd name="adj1" fmla="val 8615"/>
              <a:gd name="adj2" fmla="val -8968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Ignore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first value.</a:t>
            </a:r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2484042" y="5690376"/>
            <a:ext cx="1727200" cy="827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Be careful: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>
                <a:latin typeface="+mn-lt"/>
              </a:rPr>
              <a:t>Any</a:t>
            </a:r>
            <a:r>
              <a:rPr lang="en-US" altLang="en-US" sz="1400" b="0">
                <a:latin typeface="+mn-lt"/>
              </a:rPr>
              <a:t> input with two numbers matches.</a:t>
            </a:r>
            <a:endParaRPr lang="en-US" altLang="en-US" sz="1400">
              <a:latin typeface="+mn-lt"/>
            </a:endParaRPr>
          </a:p>
        </p:txBody>
      </p:sp>
      <p:sp>
        <p:nvSpPr>
          <p:cNvPr id="286750" name="AutoShape 30"/>
          <p:cNvSpPr>
            <a:spLocks noChangeArrowheads="1"/>
          </p:cNvSpPr>
          <p:nvPr/>
        </p:nvSpPr>
        <p:spPr bwMode="auto">
          <a:xfrm>
            <a:off x="4605953" y="4337534"/>
            <a:ext cx="2305050" cy="1223963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x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</a:t>
            </a:r>
            <a:r>
              <a:rPr lang="en-US" altLang="en-US" sz="1400" b="0" dirty="0" err="1">
                <a:latin typeface="Consolas" panose="020B0609020204030204" pitchFamily="49" charset="0"/>
              </a:rPr>
              <a:t>xy</a:t>
            </a:r>
            <a:r>
              <a:rPr lang="en-US" altLang="en-US" sz="1400" b="0" dirty="0">
                <a:latin typeface="Consolas" panose="020B0609020204030204" pitchFamily="49" charset="0"/>
              </a:rPr>
              <a:t>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 %</a:t>
            </a:r>
            <a:r>
              <a:rPr lang="en-US" altLang="en-US" sz="1400" b="0" dirty="0">
                <a:solidFill>
                  <a:srgbClr val="FF0000"/>
                </a:solidFill>
                <a:latin typeface="Consolas" panose="020B0609020204030204" pitchFamily="49" charset="0"/>
              </a:rPr>
              <a:t>(\$1:y)</a:t>
            </a:r>
            <a:r>
              <a:rPr lang="en-US" altLang="en-US" sz="1400" b="0" dirty="0">
                <a:latin typeface="Consolas" panose="020B0609020204030204" pitchFamily="49" charset="0"/>
              </a:rPr>
              <a:t>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51" name="Rectangle 31"/>
          <p:cNvSpPr>
            <a:spLocks noChangeArrowheads="1"/>
          </p:cNvSpPr>
          <p:nvPr/>
        </p:nvSpPr>
        <p:spPr bwMode="auto">
          <a:xfrm>
            <a:off x="4572000" y="1739251"/>
            <a:ext cx="4002406" cy="2265217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field(SCAN,"1 second")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x(</a:t>
            </a:r>
            <a:r>
              <a:rPr lang="en-US" altLang="en-US" sz="1400" b="0" dirty="0">
                <a:solidFill>
                  <a:srgbClr val="FF0000"/>
                </a:solidFill>
                <a:latin typeface="Consolas" panose="020B0609020204030204" pitchFamily="49" charset="0"/>
              </a:rPr>
              <a:t>$(D)</a:t>
            </a:r>
            <a:r>
              <a:rPr lang="en-US" altLang="en-US" sz="1400" b="0" dirty="0">
                <a:latin typeface="Consolas" panose="020B0609020204030204" pitchFamily="49" charset="0"/>
              </a:rPr>
              <a:t>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field(</a:t>
            </a:r>
            <a:r>
              <a:rPr lang="en-US" altLang="en-US" sz="14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SCAN,"Passive</a:t>
            </a:r>
            <a:r>
              <a:rPr lang="en-US" altLang="en-US" sz="14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DTYP,"Soft</a:t>
            </a:r>
            <a:r>
              <a:rPr lang="en-US" altLang="en-US" sz="14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Channel")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1996" name="Line 32"/>
          <p:cNvSpPr>
            <a:spLocks noChangeShapeType="1"/>
          </p:cNvSpPr>
          <p:nvPr/>
        </p:nvSpPr>
        <p:spPr bwMode="auto">
          <a:xfrm>
            <a:off x="4499992" y="1734953"/>
            <a:ext cx="0" cy="48626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0" rIns="0" bIns="0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 rot="207452">
            <a:off x="7185492" y="3746199"/>
            <a:ext cx="1368425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y is processed when x </a:t>
            </a:r>
            <a:r>
              <a:rPr lang="en-US" altLang="en-US" sz="1400" dirty="0">
                <a:latin typeface="+mn-lt"/>
              </a:rPr>
              <a:t>writes</a:t>
            </a:r>
            <a:r>
              <a:rPr lang="en-US" altLang="en-US" sz="1400" b="0" dirty="0">
                <a:latin typeface="+mn-lt"/>
              </a:rPr>
              <a:t> value to it.</a:t>
            </a:r>
          </a:p>
        </p:txBody>
      </p:sp>
      <p:sp>
        <p:nvSpPr>
          <p:cNvPr id="286754" name="AutoShape 34"/>
          <p:cNvSpPr>
            <a:spLocks noChangeArrowheads="1"/>
          </p:cNvSpPr>
          <p:nvPr/>
        </p:nvSpPr>
        <p:spPr bwMode="auto">
          <a:xfrm>
            <a:off x="4804422" y="5373216"/>
            <a:ext cx="1512888" cy="576263"/>
          </a:xfrm>
          <a:prstGeom prst="wedgeEllipseCallout">
            <a:avLst>
              <a:gd name="adj1" fmla="val 14658"/>
              <a:gd name="adj2" fmla="val -9886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second value.</a:t>
            </a:r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7027367" y="4909467"/>
            <a:ext cx="1511300" cy="1039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Redirection is more selective.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Only input from x goes to y.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 rot="21437817">
            <a:off x="2937045" y="3963240"/>
            <a:ext cx="1404937" cy="933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y is processed when </a:t>
            </a:r>
            <a:r>
              <a:rPr lang="en-US" altLang="en-US" sz="1400" dirty="0">
                <a:latin typeface="+mn-lt"/>
              </a:rPr>
              <a:t>anyone</a:t>
            </a:r>
            <a:r>
              <a:rPr lang="en-US" altLang="en-US" sz="1400" b="0" dirty="0">
                <a:latin typeface="+mn-lt"/>
              </a:rPr>
              <a:t> receives input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that matches.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 Handling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errors set SEVR to INVALID.</a:t>
            </a:r>
          </a:p>
          <a:p>
            <a:pPr lvl="1" eaLnBrk="1" hangingPunct="1"/>
            <a:r>
              <a:rPr lang="en-US" altLang="en-US" dirty="0"/>
              <a:t>STAT depends on error type:</a:t>
            </a:r>
          </a:p>
          <a:p>
            <a:pPr lvl="2" eaLnBrk="1" hangingPunct="1"/>
            <a:r>
              <a:rPr lang="en-US" altLang="en-US" dirty="0"/>
              <a:t>Reply timeout: Device does not reply.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TIMEOUT</a:t>
            </a:r>
          </a:p>
          <a:p>
            <a:pPr lvl="2" eaLnBrk="1" hangingPunct="1"/>
            <a:r>
              <a:rPr lang="en-US" altLang="en-US" dirty="0"/>
              <a:t>Read timeout: Device stops sending unexpectedly.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READ</a:t>
            </a:r>
          </a:p>
          <a:p>
            <a:pPr lvl="2" eaLnBrk="1" hangingPunct="1"/>
            <a:r>
              <a:rPr lang="en-US" altLang="en-US" dirty="0"/>
              <a:t>Write timeout: Writing failed.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WRITE</a:t>
            </a:r>
          </a:p>
          <a:p>
            <a:pPr lvl="2" eaLnBrk="1" hangingPunct="1"/>
            <a:r>
              <a:rPr lang="en-US" altLang="en-US" dirty="0"/>
              <a:t>Lock timeout: Bus is blocked by other records.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TIMEOUT</a:t>
            </a:r>
          </a:p>
          <a:p>
            <a:pPr lvl="2" eaLnBrk="1" hangingPunct="1"/>
            <a:r>
              <a:rPr lang="en-US" altLang="en-US" dirty="0"/>
              <a:t>Mismatch: Input does not match format string.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CALC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Errors abort the protocol</a:t>
            </a:r>
          </a:p>
          <a:p>
            <a:pPr lvl="1" eaLnBrk="1" hangingPunct="1"/>
            <a:r>
              <a:rPr lang="en-US" altLang="en-US" dirty="0"/>
              <a:t>but may trigger exception handlers 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Errors are not propagated along redirections.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Redirections before mismatch are processed normally.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Redirections after mismatch are not processed at all.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Only active record gets error status.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Mismatch in "I/O </a:t>
            </a:r>
            <a:r>
              <a:rPr lang="en-US" altLang="en-US" dirty="0" err="1"/>
              <a:t>Intr</a:t>
            </a:r>
            <a:r>
              <a:rPr lang="en-US" altLang="en-US" dirty="0"/>
              <a:t>" records is silently ignored.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3222DBB5-2F46-4FE7-917C-28DAABD6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4509120"/>
            <a:ext cx="1368152" cy="5651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I am planning to change that.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Exception Handlers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Jump to different protocol if something goes wrong</a:t>
            </a:r>
          </a:p>
          <a:p>
            <a:pPr lvl="1" eaLnBrk="1" hangingPunct="1"/>
            <a:r>
              <a:rPr lang="en-US" altLang="en-US" dirty="0"/>
              <a:t>@mismatch, @replyTimeout, @readTimeout, @writeTimeout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Device replies with value or error message</a:t>
            </a:r>
          </a:p>
        </p:txBody>
      </p:sp>
      <p:sp>
        <p:nvSpPr>
          <p:cNvPr id="290820" name="AutoShape 4"/>
          <p:cNvSpPr>
            <a:spLocks noChangeArrowheads="1"/>
          </p:cNvSpPr>
          <p:nvPr/>
        </p:nvSpPr>
        <p:spPr bwMode="auto">
          <a:xfrm>
            <a:off x="971600" y="2348979"/>
            <a:ext cx="3096344" cy="2314597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readValue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"value?";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@mismatch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 "%(\$1:ErrorString)39c";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290821" name="AutoShape 5"/>
          <p:cNvSpPr>
            <a:spLocks noChangeArrowheads="1"/>
          </p:cNvSpPr>
          <p:nvPr/>
        </p:nvSpPr>
        <p:spPr bwMode="auto">
          <a:xfrm>
            <a:off x="2525525" y="2442305"/>
            <a:ext cx="2665412" cy="792162"/>
          </a:xfrm>
          <a:prstGeom prst="wedgeEllipseCallout">
            <a:avLst>
              <a:gd name="adj1" fmla="val -68355"/>
              <a:gd name="adj2" fmla="val 2418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input does not match </a:t>
            </a:r>
            <a:r>
              <a:rPr lang="en-US" altLang="en-US" sz="1400" b="0" dirty="0">
                <a:latin typeface="Consolas" panose="020B0609020204030204" pitchFamily="49" charset="0"/>
              </a:rPr>
              <a:t>"%f"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jump to </a:t>
            </a:r>
            <a:r>
              <a:rPr lang="en-US" altLang="en-US" sz="1400" b="0" dirty="0">
                <a:latin typeface="Consolas" panose="020B0609020204030204" pitchFamily="49" charset="0"/>
              </a:rPr>
              <a:t>@mismatch.</a:t>
            </a:r>
          </a:p>
        </p:txBody>
      </p:sp>
      <p:sp>
        <p:nvSpPr>
          <p:cNvPr id="290822" name="AutoShape 6"/>
          <p:cNvSpPr>
            <a:spLocks noChangeArrowheads="1"/>
          </p:cNvSpPr>
          <p:nvPr/>
        </p:nvSpPr>
        <p:spPr bwMode="auto">
          <a:xfrm>
            <a:off x="3410394" y="3878348"/>
            <a:ext cx="1780543" cy="660141"/>
          </a:xfrm>
          <a:prstGeom prst="wedgeEllipseCallout">
            <a:avLst>
              <a:gd name="adj1" fmla="val -51315"/>
              <a:gd name="adj2" fmla="val -5706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Reparse input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redirect.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2986143" y="4663576"/>
            <a:ext cx="5412874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record(ai,"$(DEVICE):Value")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readValue</a:t>
            </a:r>
            <a:r>
              <a:rPr lang="en-US" altLang="en-US" sz="1400" b="0" dirty="0">
                <a:latin typeface="Consolas" panose="020B0609020204030204" pitchFamily="49" charset="0"/>
              </a:rPr>
              <a:t>($(DEVICE))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stringin</a:t>
            </a:r>
            <a:r>
              <a:rPr lang="en-US" altLang="en-US" sz="1400" b="0" dirty="0">
                <a:latin typeface="Consolas" panose="020B0609020204030204" pitchFamily="49" charset="0"/>
              </a:rPr>
              <a:t>,"$(DEVICE):</a:t>
            </a:r>
            <a:r>
              <a:rPr lang="en-US" altLang="en-US" sz="1400" b="0" dirty="0" err="1">
                <a:latin typeface="Consolas" panose="020B0609020204030204" pitchFamily="49" charset="0"/>
              </a:rPr>
              <a:t>ErrorString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 rot="208243">
            <a:off x="771560" y="4606067"/>
            <a:ext cx="1829580" cy="719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Exception handlers can be defined </a:t>
            </a:r>
            <a:r>
              <a:rPr lang="en-US" altLang="en-US" sz="1400" dirty="0">
                <a:latin typeface="+mn-lt"/>
              </a:rPr>
              <a:t>before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dirty="0">
                <a:latin typeface="+mn-lt"/>
              </a:rPr>
              <a:t>inside</a:t>
            </a:r>
            <a:r>
              <a:rPr lang="en-US" altLang="en-US" sz="1400" b="0" dirty="0">
                <a:latin typeface="+mn-lt"/>
              </a:rPr>
              <a:t> normal protocol.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5503815" y="2742945"/>
            <a:ext cx="2235200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input does not match and the </a:t>
            </a:r>
            <a:r>
              <a:rPr lang="en-US" altLang="en-US" sz="1400" b="0" dirty="0">
                <a:latin typeface="Consolas" panose="020B0609020204030204" pitchFamily="49" charset="0"/>
              </a:rPr>
              <a:t>@mismatch</a:t>
            </a:r>
            <a:r>
              <a:rPr lang="en-US" altLang="en-US" sz="1400" b="0" dirty="0">
                <a:latin typeface="+mn-lt"/>
              </a:rPr>
              <a:t> handler starts with </a:t>
            </a:r>
            <a:r>
              <a:rPr lang="en-US" altLang="en-US" sz="1400" b="0" dirty="0">
                <a:latin typeface="Consolas" panose="020B0609020204030204" pitchFamily="49" charset="0"/>
              </a:rPr>
              <a:t>in</a:t>
            </a:r>
            <a:r>
              <a:rPr lang="en-US" altLang="en-US" sz="1400" b="0" dirty="0">
                <a:latin typeface="+mn-lt"/>
              </a:rPr>
              <a:t>, then </a:t>
            </a:r>
            <a:r>
              <a:rPr lang="en-US" altLang="en-US" sz="1400" dirty="0">
                <a:latin typeface="+mn-lt"/>
              </a:rPr>
              <a:t>the same</a:t>
            </a:r>
            <a:r>
              <a:rPr lang="en-US" altLang="en-US" sz="1400" b="0" dirty="0">
                <a:latin typeface="+mn-lt"/>
              </a:rPr>
              <a:t> input is parsed a second time.</a:t>
            </a:r>
            <a:endParaRPr lang="en-US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Initialization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Output records can be initialized from hardware</a:t>
            </a:r>
          </a:p>
          <a:p>
            <a:pPr lvl="1" eaLnBrk="1" hangingPunct="1"/>
            <a:r>
              <a:rPr lang="en-US" altLang="en-US" dirty="0"/>
              <a:t>Initialization is formally handled as an exception: </a:t>
            </a:r>
            <a:r>
              <a:rPr lang="en-US" altLang="en-US" dirty="0">
                <a:latin typeface="Consolas" panose="020B0609020204030204" pitchFamily="49" charset="0"/>
              </a:rPr>
              <a:t>@init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92868" name="AutoShape 4"/>
          <p:cNvSpPr>
            <a:spLocks noChangeArrowheads="1"/>
          </p:cNvSpPr>
          <p:nvPr/>
        </p:nvSpPr>
        <p:spPr bwMode="auto">
          <a:xfrm>
            <a:off x="1043608" y="2016762"/>
            <a:ext cx="3172826" cy="4032549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"VOLT?"; in "VOLT 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setVolt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"VOLT %.2f";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@init {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"FREQ?"; in "FREQ %f MHZ";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setFreq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"FREQ %.6f MHZ";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@init {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 rot="21403593">
            <a:off x="2073751" y="5437739"/>
            <a:ext cx="2286615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@init is executed in </a:t>
            </a:r>
            <a:r>
              <a:rPr lang="en-US" altLang="en-US" sz="1400" b="0" dirty="0" err="1">
                <a:latin typeface="+mn-lt"/>
              </a:rPr>
              <a:t>iocInit</a:t>
            </a:r>
            <a:r>
              <a:rPr lang="en-US" altLang="en-US" sz="1400" b="0" dirty="0">
                <a:latin typeface="+mn-lt"/>
              </a:rPr>
              <a:t> before scans are started, when </a:t>
            </a:r>
            <a:r>
              <a:rPr lang="en-US" altLang="en-US" sz="1400" b="0" dirty="0" err="1">
                <a:latin typeface="+mn-lt"/>
              </a:rPr>
              <a:t>ioc</a:t>
            </a:r>
            <a:r>
              <a:rPr lang="en-US" altLang="en-US" sz="1400" b="0" dirty="0">
                <a:latin typeface="+mn-lt"/>
              </a:rPr>
              <a:t> is un-paused and when device re-connects.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427984" y="2004183"/>
            <a:ext cx="4032448" cy="392413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ReadVoltage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ao</a:t>
            </a:r>
            <a:r>
              <a:rPr lang="en-US" altLang="en-US" sz="1400" b="0" dirty="0">
                <a:latin typeface="Consolas" panose="020B0609020204030204" pitchFamily="49" charset="0"/>
              </a:rPr>
              <a:t>,$(D):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SetVoltage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field(OUT,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setVolt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ReadFrequency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</a:t>
            </a:r>
            <a:r>
              <a:rPr lang="en-US" altLang="en-US" sz="1400" b="0" dirty="0" err="1">
                <a:latin typeface="Consolas" panose="020B0609020204030204" pitchFamily="49" charset="0"/>
              </a:rPr>
              <a:t>ao</a:t>
            </a:r>
            <a:r>
              <a:rPr lang="en-US" altLang="en-US" sz="1400" b="0" dirty="0">
                <a:latin typeface="Consolas" panose="020B0609020204030204" pitchFamily="49" charset="0"/>
              </a:rPr>
              <a:t>,$(D):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SetFrequency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field(OUT,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setFreq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2483768" y="3410332"/>
            <a:ext cx="2016224" cy="746222"/>
          </a:xfrm>
          <a:prstGeom prst="wedgeEllipseCallout">
            <a:avLst>
              <a:gd name="adj1" fmla="val -55116"/>
              <a:gd name="adj2" fmla="val -2999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Reference other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protocol to insert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all its commands.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CFBF7-EB36-428E-B015-33963213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18661-24EF-4D85-B93D-145F2BB69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8316912" cy="5577839"/>
          </a:xfrm>
        </p:spPr>
        <p:txBody>
          <a:bodyPr/>
          <a:lstStyle/>
          <a:p>
            <a:r>
              <a:rPr lang="en-US" dirty="0"/>
              <a:t>StreamDevice documentation</a:t>
            </a:r>
          </a:p>
          <a:p>
            <a:pPr marL="358775" lvl="2" indent="0">
              <a:buNone/>
            </a:pPr>
            <a:r>
              <a:rPr lang="en-US" altLang="en-US" dirty="0">
                <a:hlinkClick r:id="rId2"/>
              </a:rPr>
              <a:t>https://paulscherrerinstitute.github.io/StreamDevice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AsynDriver</a:t>
            </a:r>
            <a:r>
              <a:rPr lang="en-US" dirty="0"/>
              <a:t> documentation:</a:t>
            </a:r>
          </a:p>
          <a:p>
            <a:pPr marL="358775" lvl="2" indent="0">
              <a:buNone/>
            </a:pPr>
            <a:r>
              <a:rPr lang="en-US" dirty="0">
                <a:hlinkClick r:id="rId3"/>
              </a:rPr>
              <a:t>https://epics-modules.github.io/master/asyn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Record Reference Manual</a:t>
            </a:r>
          </a:p>
          <a:p>
            <a:pPr marL="358775" lvl="2" indent="0">
              <a:buNone/>
            </a:pPr>
            <a:r>
              <a:rPr lang="en-US" altLang="en-US" dirty="0">
                <a:hlinkClick r:id="rId4"/>
              </a:rPr>
              <a:t>https://wiki-ext.aps.anl.gov/epics/index.php/RRM_3-14</a:t>
            </a:r>
            <a:r>
              <a:rPr lang="en-US" altLang="en-US" dirty="0"/>
              <a:t> </a:t>
            </a:r>
            <a:r>
              <a:rPr lang="en-US" altLang="en-US" dirty="0">
                <a:hlinkClick r:id="rId5"/>
              </a:rPr>
              <a:t>https://epics.anl.gov/base/R3-15/8-docs/RecordReference.html</a:t>
            </a:r>
            <a:r>
              <a:rPr lang="en-US" altLang="en-US" dirty="0"/>
              <a:t> </a:t>
            </a:r>
          </a:p>
          <a:p>
            <a:pPr marL="358775" lvl="2" indent="0">
              <a:buNone/>
            </a:pPr>
            <a:r>
              <a:rPr lang="en-US" altLang="en-US" dirty="0">
                <a:hlinkClick r:id="rId6"/>
              </a:rPr>
              <a:t>https://epics.anl.gov/base/R7-0/4-docs/RecordReference.html</a:t>
            </a:r>
            <a:r>
              <a:rPr lang="en-US" alt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EPICS How-To pages "Getting started"</a:t>
            </a:r>
          </a:p>
          <a:p>
            <a:pPr lvl="1"/>
            <a:r>
              <a:rPr lang="en-US" altLang="en-US" dirty="0">
                <a:hlinkClick r:id="rId7"/>
              </a:rPr>
              <a:t>https://docs.epics-controls.org/projects/how-tos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Perl Compatible Regular Expressions (PCRE)</a:t>
            </a:r>
          </a:p>
          <a:p>
            <a:pPr lvl="1"/>
            <a:r>
              <a:rPr lang="en-US" altLang="en-US" dirty="0">
                <a:hlinkClick r:id="rId8"/>
              </a:rPr>
              <a:t>https://www.pcre.org/current/doc/html/pcre2syntax.html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4494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can a Device Driver be Generic?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59632" y="970645"/>
            <a:ext cx="7528792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Separate similarities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from differences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59632" y="1628800"/>
            <a:ext cx="3541735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What do many devices have in common?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859632" y="2708920"/>
            <a:ext cx="3600400" cy="1123712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strings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Human readable Text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Fixed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size (binary) “telegrams”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9632" y="4015045"/>
            <a:ext cx="3600400" cy="1430179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Limited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set of buses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Serial (RS232, RS485, USB)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GPIB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Ethernet (TCP, UDP)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88024" y="1651182"/>
            <a:ext cx="3600400" cy="913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What </a:t>
            </a:r>
            <a:r>
              <a:rPr lang="en-US" b="0" dirty="0">
                <a:solidFill>
                  <a:schemeClr val="bg1"/>
                </a:solidFill>
              </a:rPr>
              <a:t>is different between those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devices?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88024" y="2731302"/>
            <a:ext cx="3600400" cy="1101330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sets</a:t>
            </a:r>
          </a:p>
          <a:p>
            <a:pPr marL="358775" marR="0" indent="-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words</a:t>
            </a:r>
          </a:p>
          <a:p>
            <a:pPr marL="358775" marR="0" indent="-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en-US" sz="2000" b="0" dirty="0">
                <a:solidFill>
                  <a:schemeClr val="tx1"/>
                </a:solidFill>
              </a:rPr>
              <a:t>Terminators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024" y="4015046"/>
            <a:ext cx="3600400" cy="1430178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Value encoding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Formatting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Position in the command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788024" y="6021287"/>
            <a:ext cx="3600400" cy="504057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</a:rPr>
              <a:t>Configuration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859632" y="6021287"/>
            <a:ext cx="3600400" cy="504057"/>
          </a:xfrm>
          <a:prstGeom prst="roundRect">
            <a:avLst/>
          </a:prstGeom>
          <a:solidFill>
            <a:schemeClr val="accent6"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Programming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339752" y="5517233"/>
            <a:ext cx="648072" cy="43204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6264188" y="5512710"/>
            <a:ext cx="648072" cy="43204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657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75" name="AutoShape 111"/>
          <p:cNvSpPr>
            <a:spLocks noChangeArrowheads="1"/>
          </p:cNvSpPr>
          <p:nvPr/>
        </p:nvSpPr>
        <p:spPr bwMode="auto">
          <a:xfrm>
            <a:off x="1451720" y="1554162"/>
            <a:ext cx="4573240" cy="2341515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28575" cap="rnd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2000" i="1" dirty="0" err="1">
                <a:latin typeface="+mn-lt"/>
              </a:rPr>
              <a:t>StreamDevice</a:t>
            </a:r>
            <a:endParaRPr lang="en-US" altLang="en-US" sz="2000" i="1" dirty="0">
              <a:latin typeface="+mn-lt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StreamDevice</a:t>
            </a:r>
            <a:r>
              <a:rPr lang="en-US" altLang="en-US" dirty="0"/>
              <a:t> Architecture</a:t>
            </a:r>
          </a:p>
        </p:txBody>
      </p:sp>
      <p:sp>
        <p:nvSpPr>
          <p:cNvPr id="190517" name="AutoShape 53"/>
          <p:cNvSpPr>
            <a:spLocks noChangeArrowheads="1"/>
          </p:cNvSpPr>
          <p:nvPr/>
        </p:nvSpPr>
        <p:spPr bwMode="auto">
          <a:xfrm>
            <a:off x="4979144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waveform</a:t>
            </a:r>
          </a:p>
        </p:txBody>
      </p:sp>
      <p:sp>
        <p:nvSpPr>
          <p:cNvPr id="190521" name="Text Box 57"/>
          <p:cNvSpPr txBox="1">
            <a:spLocks noChangeArrowheads="1"/>
          </p:cNvSpPr>
          <p:nvPr/>
        </p:nvSpPr>
        <p:spPr bwMode="auto">
          <a:xfrm>
            <a:off x="4547344" y="836613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b="0"/>
              <a:t>...</a:t>
            </a:r>
          </a:p>
        </p:txBody>
      </p:sp>
      <p:sp>
        <p:nvSpPr>
          <p:cNvPr id="190541" name="Line 77"/>
          <p:cNvSpPr>
            <a:spLocks noChangeShapeType="1"/>
          </p:cNvSpPr>
          <p:nvPr/>
        </p:nvSpPr>
        <p:spPr bwMode="auto">
          <a:xfrm flipV="1">
            <a:off x="5483969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42" name="AutoShape 78"/>
          <p:cNvSpPr>
            <a:spLocks noChangeArrowheads="1"/>
          </p:cNvSpPr>
          <p:nvPr/>
        </p:nvSpPr>
        <p:spPr bwMode="auto">
          <a:xfrm>
            <a:off x="5880942" y="2816662"/>
            <a:ext cx="792161" cy="390525"/>
          </a:xfrm>
          <a:prstGeom prst="leftArrow">
            <a:avLst>
              <a:gd name="adj1" fmla="val 54861"/>
              <a:gd name="adj2" fmla="val 5609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4109541" y="4788006"/>
            <a:ext cx="1079500" cy="274638"/>
          </a:xfrm>
          <a:prstGeom prst="homePlate">
            <a:avLst>
              <a:gd name="adj" fmla="val 97538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serial</a:t>
            </a:r>
          </a:p>
        </p:txBody>
      </p:sp>
      <p:sp>
        <p:nvSpPr>
          <p:cNvPr id="190546" name="Line 82"/>
          <p:cNvSpPr>
            <a:spLocks noChangeShapeType="1"/>
          </p:cNvSpPr>
          <p:nvPr/>
        </p:nvSpPr>
        <p:spPr bwMode="auto">
          <a:xfrm>
            <a:off x="3721001" y="3895677"/>
            <a:ext cx="0" cy="257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63" name="AutoShape 99"/>
          <p:cNvSpPr>
            <a:spLocks noChangeArrowheads="1"/>
          </p:cNvSpPr>
          <p:nvPr/>
        </p:nvSpPr>
        <p:spPr bwMode="auto">
          <a:xfrm>
            <a:off x="4109541" y="5377142"/>
            <a:ext cx="1079500" cy="287337"/>
          </a:xfrm>
          <a:prstGeom prst="homePlate">
            <a:avLst>
              <a:gd name="adj" fmla="val 9322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TCP</a:t>
            </a:r>
          </a:p>
        </p:txBody>
      </p:sp>
      <p:sp>
        <p:nvSpPr>
          <p:cNvPr id="190564" name="AutoShape 100"/>
          <p:cNvSpPr>
            <a:spLocks noChangeArrowheads="1"/>
          </p:cNvSpPr>
          <p:nvPr/>
        </p:nvSpPr>
        <p:spPr bwMode="auto">
          <a:xfrm>
            <a:off x="4109541" y="5953528"/>
            <a:ext cx="1060450" cy="274638"/>
          </a:xfrm>
          <a:prstGeom prst="homePlate">
            <a:avLst>
              <a:gd name="adj" fmla="val 9581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GPIB</a:t>
            </a:r>
          </a:p>
        </p:txBody>
      </p:sp>
      <p:sp>
        <p:nvSpPr>
          <p:cNvPr id="190565" name="Rectangle 101"/>
          <p:cNvSpPr>
            <a:spLocks noChangeArrowheads="1"/>
          </p:cNvSpPr>
          <p:nvPr/>
        </p:nvSpPr>
        <p:spPr bwMode="auto">
          <a:xfrm>
            <a:off x="3073301" y="4153179"/>
            <a:ext cx="1295400" cy="555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600" b="0" dirty="0" err="1">
                <a:latin typeface="+mn-lt"/>
              </a:rPr>
              <a:t>asynDriver</a:t>
            </a:r>
            <a:endParaRPr lang="en-US" altLang="en-US" sz="1600" b="0" dirty="0">
              <a:latin typeface="+mn-lt"/>
            </a:endParaRPr>
          </a:p>
        </p:txBody>
      </p:sp>
      <p:sp>
        <p:nvSpPr>
          <p:cNvPr id="190566" name="Freeform 102"/>
          <p:cNvSpPr>
            <a:spLocks/>
          </p:cNvSpPr>
          <p:nvPr/>
        </p:nvSpPr>
        <p:spPr bwMode="auto">
          <a:xfrm>
            <a:off x="3707904" y="4708804"/>
            <a:ext cx="401637" cy="217884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261937 h 168"/>
              <a:gd name="T4" fmla="*/ 401637 w 191"/>
              <a:gd name="T5" fmla="*/ 261937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69" name="Freeform 105"/>
          <p:cNvSpPr>
            <a:spLocks/>
          </p:cNvSpPr>
          <p:nvPr/>
        </p:nvSpPr>
        <p:spPr bwMode="auto">
          <a:xfrm>
            <a:off x="3709491" y="4931054"/>
            <a:ext cx="400050" cy="590550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590550 h 168"/>
              <a:gd name="T4" fmla="*/ 400050 w 191"/>
              <a:gd name="T5" fmla="*/ 59055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70" name="Freeform 106"/>
          <p:cNvSpPr>
            <a:spLocks/>
          </p:cNvSpPr>
          <p:nvPr/>
        </p:nvSpPr>
        <p:spPr bwMode="auto">
          <a:xfrm>
            <a:off x="3709491" y="5116345"/>
            <a:ext cx="400050" cy="967805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908050 h 168"/>
              <a:gd name="T4" fmla="*/ 400050 w 191"/>
              <a:gd name="T5" fmla="*/ 90805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81" name="Text Box 117"/>
          <p:cNvSpPr txBox="1">
            <a:spLocks noChangeArrowheads="1"/>
          </p:cNvSpPr>
          <p:nvPr/>
        </p:nvSpPr>
        <p:spPr bwMode="auto">
          <a:xfrm>
            <a:off x="5304110" y="2060724"/>
            <a:ext cx="2873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…</a:t>
            </a:r>
          </a:p>
        </p:txBody>
      </p:sp>
      <p:sp>
        <p:nvSpPr>
          <p:cNvPr id="190588" name="AutoShape 124"/>
          <p:cNvSpPr>
            <a:spLocks noChangeArrowheads="1"/>
          </p:cNvSpPr>
          <p:nvPr/>
        </p:nvSpPr>
        <p:spPr bwMode="auto">
          <a:xfrm>
            <a:off x="36107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stringout</a:t>
            </a:r>
          </a:p>
        </p:txBody>
      </p:sp>
      <p:sp>
        <p:nvSpPr>
          <p:cNvPr id="190589" name="Line 125"/>
          <p:cNvSpPr>
            <a:spLocks noChangeShapeType="1"/>
          </p:cNvSpPr>
          <p:nvPr/>
        </p:nvSpPr>
        <p:spPr bwMode="auto">
          <a:xfrm flipV="1">
            <a:off x="41155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1" name="AutoShape 127"/>
          <p:cNvSpPr>
            <a:spLocks noChangeArrowheads="1"/>
          </p:cNvSpPr>
          <p:nvPr/>
        </p:nvSpPr>
        <p:spPr bwMode="auto">
          <a:xfrm>
            <a:off x="25312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bo</a:t>
            </a:r>
          </a:p>
        </p:txBody>
      </p:sp>
      <p:sp>
        <p:nvSpPr>
          <p:cNvPr id="190592" name="Line 128"/>
          <p:cNvSpPr>
            <a:spLocks noChangeShapeType="1"/>
          </p:cNvSpPr>
          <p:nvPr/>
        </p:nvSpPr>
        <p:spPr bwMode="auto">
          <a:xfrm flipV="1">
            <a:off x="30360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4" name="AutoShape 130"/>
          <p:cNvSpPr>
            <a:spLocks noChangeArrowheads="1"/>
          </p:cNvSpPr>
          <p:nvPr/>
        </p:nvSpPr>
        <p:spPr bwMode="auto">
          <a:xfrm>
            <a:off x="14517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ai</a:t>
            </a:r>
          </a:p>
        </p:txBody>
      </p:sp>
      <p:sp>
        <p:nvSpPr>
          <p:cNvPr id="190595" name="Line 131"/>
          <p:cNvSpPr>
            <a:spLocks noChangeShapeType="1"/>
          </p:cNvSpPr>
          <p:nvPr/>
        </p:nvSpPr>
        <p:spPr bwMode="auto">
          <a:xfrm flipV="1">
            <a:off x="19565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7" name="Rectangle 133"/>
          <p:cNvSpPr>
            <a:spLocks noChangeArrowheads="1"/>
          </p:cNvSpPr>
          <p:nvPr/>
        </p:nvSpPr>
        <p:spPr bwMode="auto">
          <a:xfrm>
            <a:off x="5016773" y="1844824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%f</a:t>
            </a:r>
          </a:p>
        </p:txBody>
      </p:sp>
      <p:sp>
        <p:nvSpPr>
          <p:cNvPr id="190599" name="Rectangle 135"/>
          <p:cNvSpPr>
            <a:spLocks noChangeArrowheads="1"/>
          </p:cNvSpPr>
          <p:nvPr/>
        </p:nvSpPr>
        <p:spPr bwMode="auto">
          <a:xfrm>
            <a:off x="5016773" y="2348061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%b</a:t>
            </a:r>
          </a:p>
        </p:txBody>
      </p:sp>
      <p:sp>
        <p:nvSpPr>
          <p:cNvPr id="190600" name="Rectangle 136"/>
          <p:cNvSpPr>
            <a:spLocks noChangeArrowheads="1"/>
          </p:cNvSpPr>
          <p:nvPr/>
        </p:nvSpPr>
        <p:spPr bwMode="auto">
          <a:xfrm>
            <a:off x="5016773" y="2708424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%{…}</a:t>
            </a:r>
          </a:p>
        </p:txBody>
      </p:sp>
      <p:sp>
        <p:nvSpPr>
          <p:cNvPr id="190602" name="Rectangle 138"/>
          <p:cNvSpPr>
            <a:spLocks noChangeArrowheads="1"/>
          </p:cNvSpPr>
          <p:nvPr/>
        </p:nvSpPr>
        <p:spPr bwMode="auto">
          <a:xfrm>
            <a:off x="5016773" y="3068786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%&lt;…&gt;</a:t>
            </a:r>
          </a:p>
        </p:txBody>
      </p:sp>
      <p:sp>
        <p:nvSpPr>
          <p:cNvPr id="190603" name="Rectangle 139"/>
          <p:cNvSpPr>
            <a:spLocks noChangeArrowheads="1"/>
          </p:cNvSpPr>
          <p:nvPr/>
        </p:nvSpPr>
        <p:spPr bwMode="auto">
          <a:xfrm>
            <a:off x="5016773" y="3429149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%/…/</a:t>
            </a:r>
          </a:p>
        </p:txBody>
      </p:sp>
      <p:sp>
        <p:nvSpPr>
          <p:cNvPr id="190605" name="Text Box 141"/>
          <p:cNvSpPr txBox="1">
            <a:spLocks noChangeArrowheads="1"/>
          </p:cNvSpPr>
          <p:nvPr/>
        </p:nvSpPr>
        <p:spPr bwMode="auto">
          <a:xfrm rot="21336058">
            <a:off x="874093" y="3163912"/>
            <a:ext cx="1734351" cy="9443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Modular design allows to plug in new functionality</a:t>
            </a:r>
          </a:p>
        </p:txBody>
      </p:sp>
      <p:sp>
        <p:nvSpPr>
          <p:cNvPr id="31" name="Text Box 141">
            <a:extLst>
              <a:ext uri="{FF2B5EF4-FFF2-40B4-BE49-F238E27FC236}">
                <a16:creationId xmlns:a16="http://schemas.microsoft.com/office/drawing/2014/main" id="{C1EACA8B-B838-4D63-9BBD-4598921DEFBB}"/>
              </a:ext>
            </a:extLst>
          </p:cNvPr>
          <p:cNvSpPr txBox="1">
            <a:spLocks noChangeArrowheads="1"/>
          </p:cNvSpPr>
          <p:nvPr/>
        </p:nvSpPr>
        <p:spPr bwMode="auto">
          <a:xfrm rot="21110672">
            <a:off x="2034680" y="4825127"/>
            <a:ext cx="1599032" cy="67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This is already done.</a:t>
            </a:r>
          </a:p>
        </p:txBody>
      </p:sp>
      <p:sp>
        <p:nvSpPr>
          <p:cNvPr id="32" name="Text Box 141">
            <a:extLst>
              <a:ext uri="{FF2B5EF4-FFF2-40B4-BE49-F238E27FC236}">
                <a16:creationId xmlns:a16="http://schemas.microsoft.com/office/drawing/2014/main" id="{ECBB2B3C-AA85-48CF-ACB0-9F709B42E6EF}"/>
              </a:ext>
            </a:extLst>
          </p:cNvPr>
          <p:cNvSpPr txBox="1">
            <a:spLocks noChangeArrowheads="1"/>
          </p:cNvSpPr>
          <p:nvPr/>
        </p:nvSpPr>
        <p:spPr bwMode="auto">
          <a:xfrm rot="352257">
            <a:off x="1348161" y="1704848"/>
            <a:ext cx="1599032" cy="67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This is already done.</a:t>
            </a:r>
          </a:p>
        </p:txBody>
      </p:sp>
      <p:sp>
        <p:nvSpPr>
          <p:cNvPr id="2" name="Flussdiagramm: Dokument 1">
            <a:extLst>
              <a:ext uri="{FF2B5EF4-FFF2-40B4-BE49-F238E27FC236}">
                <a16:creationId xmlns:a16="http://schemas.microsoft.com/office/drawing/2014/main" id="{E5411960-65C2-4A9A-B96C-0B016256E2AB}"/>
              </a:ext>
            </a:extLst>
          </p:cNvPr>
          <p:cNvSpPr/>
          <p:nvPr/>
        </p:nvSpPr>
        <p:spPr bwMode="auto">
          <a:xfrm>
            <a:off x="6675512" y="690798"/>
            <a:ext cx="1282820" cy="1154026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Record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database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(templates)</a:t>
            </a:r>
          </a:p>
        </p:txBody>
      </p:sp>
      <p:sp>
        <p:nvSpPr>
          <p:cNvPr id="3" name="Flussdiagramm: Dokument 2">
            <a:extLst>
              <a:ext uri="{FF2B5EF4-FFF2-40B4-BE49-F238E27FC236}">
                <a16:creationId xmlns:a16="http://schemas.microsoft.com/office/drawing/2014/main" id="{EDD90CC7-9AAB-40D7-824E-5F64B6944268}"/>
              </a:ext>
            </a:extLst>
          </p:cNvPr>
          <p:cNvSpPr/>
          <p:nvPr/>
        </p:nvSpPr>
        <p:spPr bwMode="auto">
          <a:xfrm>
            <a:off x="6683976" y="2383822"/>
            <a:ext cx="1282820" cy="1765257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Protocol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file</a:t>
            </a:r>
          </a:p>
        </p:txBody>
      </p:sp>
      <p:sp>
        <p:nvSpPr>
          <p:cNvPr id="4" name="Flussdiagramm: Dokument 3">
            <a:extLst>
              <a:ext uri="{FF2B5EF4-FFF2-40B4-BE49-F238E27FC236}">
                <a16:creationId xmlns:a16="http://schemas.microsoft.com/office/drawing/2014/main" id="{CA5501DA-E42C-45F7-8903-406DAD2BD286}"/>
              </a:ext>
            </a:extLst>
          </p:cNvPr>
          <p:cNvSpPr/>
          <p:nvPr/>
        </p:nvSpPr>
        <p:spPr bwMode="auto">
          <a:xfrm>
            <a:off x="6660232" y="4987722"/>
            <a:ext cx="1282820" cy="1197725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Startup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script</a:t>
            </a:r>
          </a:p>
        </p:txBody>
      </p:sp>
      <p:sp>
        <p:nvSpPr>
          <p:cNvPr id="48" name="Text Box 141"/>
          <p:cNvSpPr txBox="1">
            <a:spLocks noChangeArrowheads="1"/>
          </p:cNvSpPr>
          <p:nvPr/>
        </p:nvSpPr>
        <p:spPr bwMode="auto">
          <a:xfrm rot="398980">
            <a:off x="7084437" y="3939275"/>
            <a:ext cx="1584019" cy="67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This is what you have to do.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438E51DF-1FB9-4FA0-8902-8ED3ED94E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5805264"/>
            <a:ext cx="976704" cy="560404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E442BE5-D64A-4CE0-9F01-800AB4DE7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5184114"/>
            <a:ext cx="828864" cy="59132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4FCCEBB-B5C7-4026-AD66-0307EBE487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4778638"/>
            <a:ext cx="441399" cy="4181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StreamDevice and asynDriver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StreamDevice a replacement for </a:t>
            </a:r>
            <a:r>
              <a:rPr lang="en-US" altLang="en-US" dirty="0" err="1"/>
              <a:t>asynDriver</a:t>
            </a:r>
            <a:r>
              <a:rPr lang="en-US" altLang="en-US" dirty="0"/>
              <a:t>?</a:t>
            </a:r>
          </a:p>
          <a:p>
            <a:pPr lvl="1" eaLnBrk="1" hangingPunct="1"/>
            <a:r>
              <a:rPr lang="en-US" altLang="en-US" dirty="0"/>
              <a:t>No. In fact it uses </a:t>
            </a:r>
            <a:r>
              <a:rPr lang="en-US" altLang="en-US" dirty="0" err="1"/>
              <a:t>asynDriver</a:t>
            </a:r>
            <a:r>
              <a:rPr lang="en-US" altLang="en-US" dirty="0"/>
              <a:t> to talk to the hardware.</a:t>
            </a:r>
          </a:p>
          <a:p>
            <a:pPr lvl="1" eaLnBrk="1" hangingPunct="1"/>
            <a:r>
              <a:rPr lang="en-US" altLang="en-US" dirty="0"/>
              <a:t>To be exact: It uses the </a:t>
            </a:r>
            <a:r>
              <a:rPr lang="en-US" altLang="en-US" dirty="0" err="1"/>
              <a:t>asynOctet</a:t>
            </a:r>
            <a:r>
              <a:rPr lang="en-US" altLang="en-US" dirty="0"/>
              <a:t> interface.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But doesn’t </a:t>
            </a:r>
            <a:r>
              <a:rPr lang="en-US" altLang="en-US" dirty="0" err="1"/>
              <a:t>asynDriver</a:t>
            </a:r>
            <a:r>
              <a:rPr lang="en-US" altLang="en-US" dirty="0"/>
              <a:t> already come with device support?</a:t>
            </a:r>
          </a:p>
          <a:p>
            <a:pPr lvl="1" eaLnBrk="1" hangingPunct="1"/>
            <a:r>
              <a:rPr lang="en-US" altLang="en-US" dirty="0"/>
              <a:t>Yes, but for string based devices only </a:t>
            </a:r>
            <a:r>
              <a:rPr lang="en-US" altLang="en-US" dirty="0" err="1"/>
              <a:t>stringin</a:t>
            </a:r>
            <a:r>
              <a:rPr lang="en-US" altLang="en-US" dirty="0"/>
              <a:t>, </a:t>
            </a:r>
            <a:r>
              <a:rPr lang="en-US" altLang="en-US" dirty="0" err="1"/>
              <a:t>stringout</a:t>
            </a:r>
            <a:r>
              <a:rPr lang="en-US" altLang="en-US" dirty="0"/>
              <a:t> and char waveform.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b="1" dirty="0"/>
              <a:t>StreamDevice does the string formatting and parsing </a:t>
            </a:r>
            <a:br>
              <a:rPr lang="en-US" altLang="en-US" b="1" dirty="0"/>
            </a:br>
            <a:r>
              <a:rPr lang="en-US" altLang="en-US" b="1" dirty="0"/>
              <a:t>and </a:t>
            </a:r>
            <a:r>
              <a:rPr lang="en-US" altLang="en-US" b="1" dirty="0" err="1"/>
              <a:t>asynDriver</a:t>
            </a:r>
            <a:r>
              <a:rPr lang="en-US" altLang="en-US" b="1" dirty="0"/>
              <a:t> does the hardware access.</a:t>
            </a:r>
            <a:endParaRPr lang="en-US" altLang="en-US" dirty="0"/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i="1" dirty="0"/>
              <a:t> Example:</a:t>
            </a:r>
          </a:p>
        </p:txBody>
      </p: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683568" y="4581128"/>
            <a:ext cx="7146926" cy="895350"/>
            <a:chOff x="340" y="2977"/>
            <a:chExt cx="4502" cy="564"/>
          </a:xfrm>
        </p:grpSpPr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340" y="3113"/>
              <a:ext cx="544" cy="27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600" b="0" dirty="0" err="1">
                  <a:latin typeface="+mn-lt"/>
                </a:rPr>
                <a:t>ao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VAL=3.1415</a:t>
              </a:r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338" y="2977"/>
              <a:ext cx="1170" cy="544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74901"/>
              </a:srgbClr>
            </a:solidFill>
            <a:ln w="28575" cap="rnd" algn="ctr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r>
                <a:rPr lang="en-US" altLang="en-US" sz="2000" b="0" i="1" dirty="0" err="1">
                  <a:latin typeface="+mn-lt"/>
                </a:rPr>
                <a:t>StreamDevice</a:t>
              </a:r>
              <a:endParaRPr lang="en-US" altLang="en-US" sz="2000" b="0" i="1" dirty="0">
                <a:latin typeface="+mn-lt"/>
              </a:endParaRPr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 flipV="1">
              <a:off x="884" y="3249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975" y="2977"/>
              <a:ext cx="33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+mn-lt"/>
                </a:rPr>
                <a:t>Fetch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value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Consolas" panose="020B0609020204030204" pitchFamily="49" charset="0"/>
                </a:rPr>
                <a:t>3.1415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(double)</a:t>
              </a:r>
            </a:p>
          </p:txBody>
        </p:sp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1438" y="3203"/>
              <a:ext cx="876" cy="14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latin typeface="Consolas" panose="020B0609020204030204" pitchFamily="49" charset="0"/>
                </a:rPr>
                <a:t>"SET %.2f\r\n"</a:t>
              </a:r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 flipV="1">
              <a:off x="2507" y="3249"/>
              <a:ext cx="8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2539" y="2977"/>
              <a:ext cx="749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+mn-lt"/>
                </a:rPr>
                <a:t>Write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output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Consolas" panose="020B0609020204030204" pitchFamily="49" charset="0"/>
                </a:rPr>
                <a:t>"SET 3.14\r\n"</a:t>
              </a:r>
              <a:br>
                <a:rPr lang="en-US" altLang="en-US" sz="1200" b="0" dirty="0">
                  <a:latin typeface="Consolas" panose="020B0609020204030204" pitchFamily="49" charset="0"/>
                </a:rPr>
              </a:br>
              <a:r>
                <a:rPr lang="en-US" altLang="en-US" sz="1200" b="0" dirty="0">
                  <a:latin typeface="+mn-lt"/>
                </a:rPr>
                <a:t>(string)</a:t>
              </a: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3346" y="3113"/>
              <a:ext cx="713" cy="2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r>
                <a:rPr lang="en-US" altLang="en-US" sz="1600" b="0" dirty="0" err="1">
                  <a:latin typeface="+mn-lt"/>
                </a:rPr>
                <a:t>asynDriver</a:t>
              </a:r>
              <a:endParaRPr lang="en-US" altLang="en-US" sz="1600" b="0" dirty="0">
                <a:latin typeface="+mn-lt"/>
              </a:endParaRPr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 flipV="1">
              <a:off x="4059" y="3249"/>
              <a:ext cx="2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30" name="AutoShape 13"/>
            <p:cNvSpPr>
              <a:spLocks noChangeArrowheads="1"/>
            </p:cNvSpPr>
            <p:nvPr/>
          </p:nvSpPr>
          <p:spPr bwMode="auto">
            <a:xfrm>
              <a:off x="4298" y="3158"/>
              <a:ext cx="544" cy="173"/>
            </a:xfrm>
            <a:prstGeom prst="homePlate">
              <a:avLst>
                <a:gd name="adj" fmla="val 95817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600" b="0" dirty="0">
                  <a:latin typeface="+mn-lt"/>
                </a:rPr>
                <a:t>RS232</a:t>
              </a:r>
            </a:p>
          </p:txBody>
        </p:sp>
      </p:grpSp>
      <p:pic>
        <p:nvPicPr>
          <p:cNvPr id="2" name="Picture 6">
            <a:extLst>
              <a:ext uri="{FF2B5EF4-FFF2-40B4-BE49-F238E27FC236}">
                <a16:creationId xmlns:a16="http://schemas.microsoft.com/office/drawing/2014/main" id="{9C678111-A470-4032-809D-7870B0984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600" y="4729908"/>
            <a:ext cx="597487" cy="566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Read a Device in 3 Easy Steps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52736"/>
            <a:ext cx="7742237" cy="5472608"/>
          </a:xfrm>
        </p:spPr>
        <p:txBody>
          <a:bodyPr/>
          <a:lstStyle/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2000" i="1" dirty="0"/>
              <a:t>Read Kelvin temperature #1 from a </a:t>
            </a:r>
            <a:r>
              <a:rPr lang="en-US" altLang="en-US" sz="2000" i="1" dirty="0" err="1"/>
              <a:t>LakeShore</a:t>
            </a:r>
            <a:r>
              <a:rPr lang="en-US" altLang="en-US" sz="2000" i="1" dirty="0"/>
              <a:t> 218 via RS232</a:t>
            </a:r>
          </a:p>
          <a:p>
            <a:pPr lvl="1" eaLnBrk="1" hangingPunct="1"/>
            <a:r>
              <a:rPr lang="en-US" altLang="en-US" sz="1800" i="1" dirty="0"/>
              <a:t>Command: “KRDG? 1” CR LF</a:t>
            </a:r>
          </a:p>
          <a:p>
            <a:pPr lvl="1" eaLnBrk="1" hangingPunct="1"/>
            <a:r>
              <a:rPr lang="en-US" altLang="en-US" sz="1800" i="1" dirty="0"/>
              <a:t>Reply: “+273.15” CR LF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Configure </a:t>
            </a:r>
            <a:r>
              <a:rPr lang="en-US" altLang="en-US" dirty="0" err="1"/>
              <a:t>asynDriver</a:t>
            </a:r>
            <a:r>
              <a:rPr lang="en-US" altLang="en-US" dirty="0"/>
              <a:t> </a:t>
            </a:r>
            <a:r>
              <a:rPr lang="en-US" altLang="en-US" b="1" dirty="0"/>
              <a:t>port</a:t>
            </a:r>
            <a:r>
              <a:rPr lang="en-US" altLang="en-US" dirty="0"/>
              <a:t> in startup script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drvAsynSerialPortConfigure</a:t>
            </a:r>
            <a:r>
              <a:rPr lang="en-US" altLang="en-US" sz="1400" dirty="0">
                <a:latin typeface="Consolas" panose="020B0609020204030204" pitchFamily="49" charset="0"/>
              </a:rPr>
              <a:t> "</a:t>
            </a:r>
            <a:r>
              <a:rPr lang="en-US" altLang="en-US" sz="1400" dirty="0">
                <a:solidFill>
                  <a:srgbClr val="FF33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","/dev/ttyS0“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1400" dirty="0">
                <a:latin typeface="Consolas" panose="020B0609020204030204" pitchFamily="49" charset="0"/>
              </a:rPr>
              <a:t> "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", 0, "baud", "9600“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1400" dirty="0">
                <a:latin typeface="Consolas" panose="020B0609020204030204" pitchFamily="49" charset="0"/>
              </a:rPr>
              <a:t> "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", 0,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Write a </a:t>
            </a:r>
            <a:r>
              <a:rPr lang="en-US" altLang="en-US" b="1" dirty="0"/>
              <a:t>protocol file</a:t>
            </a:r>
            <a:r>
              <a:rPr lang="en-US" altLang="en-US" dirty="0"/>
              <a:t>, e.g. file </a:t>
            </a:r>
            <a:r>
              <a:rPr lang="en-US" altLang="en-US" dirty="0">
                <a:solidFill>
                  <a:srgbClr val="009900"/>
                </a:solidFill>
              </a:rPr>
              <a:t>LS218.prot</a:t>
            </a:r>
          </a:p>
          <a:p>
            <a:pPr marL="538162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temp_K_1</a:t>
            </a:r>
            <a:r>
              <a:rPr lang="en-US" altLang="en-US" sz="1400" dirty="0">
                <a:latin typeface="Consolas" panose="020B0609020204030204" pitchFamily="49" charset="0"/>
              </a:rPr>
              <a:t>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out "KRDG? 1";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in "%f";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Write a </a:t>
            </a:r>
            <a:r>
              <a:rPr lang="en-US" altLang="en-US" b="1" dirty="0"/>
              <a:t>record</a:t>
            </a:r>
            <a:r>
              <a:rPr lang="en-US" altLang="en-US" dirty="0"/>
              <a:t> connecting to </a:t>
            </a:r>
            <a:r>
              <a:rPr lang="en-US" altLang="en-US" dirty="0">
                <a:solidFill>
                  <a:srgbClr val="009900"/>
                </a:solidFill>
              </a:rPr>
              <a:t>protocol file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protocol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rgbClr val="FF3300"/>
                </a:solidFill>
              </a:rPr>
              <a:t>bus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record (</a:t>
            </a:r>
            <a:r>
              <a:rPr lang="en-US" altLang="en-US" sz="1400" dirty="0" err="1">
                <a:latin typeface="Consolas" panose="020B0609020204030204" pitchFamily="49" charset="0"/>
              </a:rPr>
              <a:t>ai</a:t>
            </a:r>
            <a:r>
              <a:rPr lang="en-US" altLang="en-US" sz="1400" dirty="0">
                <a:latin typeface="Consolas" panose="020B0609020204030204" pitchFamily="49" charset="0"/>
              </a:rPr>
              <a:t>, "$(DEVICE):TEMP1") {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field (DTYP, "</a:t>
            </a:r>
            <a:r>
              <a:rPr lang="en-US" altLang="en-US" sz="1400" b="1" dirty="0">
                <a:latin typeface="Consolas" panose="020B0609020204030204" pitchFamily="49" charset="0"/>
              </a:rPr>
              <a:t>stream</a:t>
            </a:r>
            <a:r>
              <a:rPr lang="en-US" altLang="en-US" sz="1400" dirty="0">
                <a:latin typeface="Consolas" panose="020B0609020204030204" pitchFamily="49" charset="0"/>
              </a:rPr>
              <a:t>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field (INP,  "@</a:t>
            </a:r>
            <a:r>
              <a:rPr lang="en-US" altLang="en-US" sz="140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temp_K_1 </a:t>
            </a:r>
            <a:r>
              <a:rPr lang="en-US" altLang="en-US" sz="1400" dirty="0">
                <a:solidFill>
                  <a:srgbClr val="FF33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field (EGU,  "K")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field (PREC, "2")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74FDE1-0374-4273-B542-517897EAFD9A}"/>
              </a:ext>
            </a:extLst>
          </p:cNvPr>
          <p:cNvSpPr>
            <a:spLocks noChangeArrowheads="1"/>
          </p:cNvSpPr>
          <p:nvPr/>
        </p:nvSpPr>
        <p:spPr bwMode="auto">
          <a:xfrm rot="174943">
            <a:off x="5264005" y="3154865"/>
            <a:ext cx="1847933" cy="10087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File name and extension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does not matter but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 recommend to name it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after the device type.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89F86CE-9E7F-465E-B8BC-01D53784E1DE}"/>
              </a:ext>
            </a:extLst>
          </p:cNvPr>
          <p:cNvSpPr>
            <a:spLocks noChangeArrowheads="1"/>
          </p:cNvSpPr>
          <p:nvPr/>
        </p:nvSpPr>
        <p:spPr bwMode="auto">
          <a:xfrm rot="21447495">
            <a:off x="5050517" y="5641514"/>
            <a:ext cx="2274909" cy="534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Protocol files are searched in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${STREAM_PROTOCOL_PATH}.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Protocol Files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971598" y="1057776"/>
            <a:ext cx="5832650" cy="5035520"/>
          </a:xfrm>
        </p:spPr>
        <p:txBody>
          <a:bodyPr/>
          <a:lstStyle/>
          <a:p>
            <a:pPr eaLnBrk="1" hangingPunct="1"/>
            <a:r>
              <a:rPr lang="en-US" altLang="en-US" dirty="0"/>
              <a:t>Have one file for each device type</a:t>
            </a:r>
          </a:p>
          <a:p>
            <a:pPr lvl="1"/>
            <a:r>
              <a:rPr lang="en-US" altLang="en-US" dirty="0"/>
              <a:t>Best name it after device type</a:t>
            </a:r>
          </a:p>
          <a:p>
            <a:pPr eaLnBrk="1" hangingPunct="1"/>
            <a:r>
              <a:rPr lang="en-US" altLang="en-US" dirty="0"/>
              <a:t>Set some global configuration of</a:t>
            </a:r>
            <a:br>
              <a:rPr lang="en-US" altLang="en-US" dirty="0"/>
            </a:br>
            <a:r>
              <a:rPr lang="en-US" altLang="en-US" dirty="0"/>
              <a:t>communication properties</a:t>
            </a:r>
          </a:p>
          <a:p>
            <a:pPr eaLnBrk="1" hangingPunct="1"/>
            <a:r>
              <a:rPr lang="en-US" altLang="en-US" dirty="0"/>
              <a:t>Write one protocol for each</a:t>
            </a:r>
            <a:br>
              <a:rPr lang="en-US" altLang="en-US" dirty="0"/>
            </a:br>
            <a:r>
              <a:rPr lang="en-US" altLang="en-US" dirty="0"/>
              <a:t>function/command of device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dirty="0">
                <a:latin typeface="Consolas" panose="020B0609020204030204" pitchFamily="49" charset="0"/>
              </a:rPr>
              <a:t>out</a:t>
            </a:r>
            <a:r>
              <a:rPr lang="en-US" altLang="en-US" dirty="0"/>
              <a:t> and </a:t>
            </a:r>
            <a:r>
              <a:rPr lang="en-US" altLang="en-US" dirty="0">
                <a:latin typeface="Consolas" panose="020B0609020204030204" pitchFamily="49" charset="0"/>
              </a:rPr>
              <a:t>in</a:t>
            </a:r>
            <a:r>
              <a:rPr lang="en-US" altLang="en-US" dirty="0"/>
              <a:t> commands</a:t>
            </a:r>
            <a:br>
              <a:rPr lang="en-US" altLang="en-US" dirty="0"/>
            </a:br>
            <a:r>
              <a:rPr lang="en-US" altLang="en-US" dirty="0"/>
              <a:t>send and receive strings</a:t>
            </a:r>
          </a:p>
          <a:p>
            <a:pPr eaLnBrk="1" hangingPunct="1"/>
            <a:r>
              <a:rPr lang="en-US" altLang="en-US" dirty="0"/>
              <a:t>Format/parse values with format</a:t>
            </a:r>
            <a:br>
              <a:rPr lang="en-US" altLang="en-US" dirty="0"/>
            </a:br>
            <a:r>
              <a:rPr lang="en-US" altLang="en-US" dirty="0"/>
              <a:t>converters like </a:t>
            </a:r>
            <a:r>
              <a:rPr lang="en-US" altLang="en-US" dirty="0">
                <a:latin typeface="Consolas" panose="020B0609020204030204" pitchFamily="49" charset="0"/>
              </a:rPr>
              <a:t>%f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Format converters work on</a:t>
            </a:r>
            <a:br>
              <a:rPr lang="en-US" altLang="en-US" dirty="0"/>
            </a:br>
            <a:r>
              <a:rPr lang="en-US" altLang="en-US" dirty="0"/>
              <a:t>implicit variables, typically</a:t>
            </a:r>
            <a:br>
              <a:rPr lang="en-US" altLang="en-US" dirty="0"/>
            </a:br>
            <a:r>
              <a:rPr lang="en-US" altLang="en-US" dirty="0"/>
              <a:t>VAL or RVAL fields.</a:t>
            </a:r>
          </a:p>
          <a:p>
            <a:pPr lvl="1"/>
            <a:r>
              <a:rPr lang="en-US" altLang="en-US" dirty="0"/>
              <a:t>You can redirect to other fields</a:t>
            </a:r>
            <a:br>
              <a:rPr lang="en-US" altLang="en-US" dirty="0"/>
            </a:br>
            <a:r>
              <a:rPr lang="en-US" altLang="en-US" dirty="0"/>
              <a:t>or even other records</a:t>
            </a:r>
          </a:p>
          <a:p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https://paulscherrerinstitute.github.io/StreamDevice/protocol.html</a:t>
            </a:r>
            <a:endParaRPr lang="en-US" altLang="en-US" sz="1200" dirty="0"/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5868988" y="1123951"/>
            <a:ext cx="2958813" cy="44662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6"/>
              <a:gd name="connsiteY0" fmla="*/ 0 h 21785"/>
              <a:gd name="connsiteX1" fmla="*/ 21600 w 21656"/>
              <a:gd name="connsiteY1" fmla="*/ 0 h 21785"/>
              <a:gd name="connsiteX2" fmla="*/ 21656 w 21656"/>
              <a:gd name="connsiteY2" fmla="*/ 19959 h 21785"/>
              <a:gd name="connsiteX3" fmla="*/ 0 w 21656"/>
              <a:gd name="connsiteY3" fmla="*/ 20172 h 21785"/>
              <a:gd name="connsiteX4" fmla="*/ 0 w 21656"/>
              <a:gd name="connsiteY4" fmla="*/ 0 h 21785"/>
              <a:gd name="connsiteX0" fmla="*/ 0 w 21656"/>
              <a:gd name="connsiteY0" fmla="*/ 0 h 22175"/>
              <a:gd name="connsiteX1" fmla="*/ 21600 w 21656"/>
              <a:gd name="connsiteY1" fmla="*/ 0 h 22175"/>
              <a:gd name="connsiteX2" fmla="*/ 21656 w 21656"/>
              <a:gd name="connsiteY2" fmla="*/ 19959 h 22175"/>
              <a:gd name="connsiteX3" fmla="*/ 0 w 21656"/>
              <a:gd name="connsiteY3" fmla="*/ 20676 h 22175"/>
              <a:gd name="connsiteX4" fmla="*/ 0 w 21656"/>
              <a:gd name="connsiteY4" fmla="*/ 0 h 22175"/>
              <a:gd name="connsiteX0" fmla="*/ 0 w 21656"/>
              <a:gd name="connsiteY0" fmla="*/ 0 h 21404"/>
              <a:gd name="connsiteX1" fmla="*/ 21600 w 21656"/>
              <a:gd name="connsiteY1" fmla="*/ 0 h 21404"/>
              <a:gd name="connsiteX2" fmla="*/ 21656 w 21656"/>
              <a:gd name="connsiteY2" fmla="*/ 19959 h 21404"/>
              <a:gd name="connsiteX3" fmla="*/ 0 w 21656"/>
              <a:gd name="connsiteY3" fmla="*/ 20676 h 21404"/>
              <a:gd name="connsiteX4" fmla="*/ 0 w 21656"/>
              <a:gd name="connsiteY4" fmla="*/ 0 h 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6" h="2140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6" y="14185"/>
                  <a:pt x="21656" y="19959"/>
                </a:cubicBezTo>
                <a:cubicBezTo>
                  <a:pt x="10856" y="19959"/>
                  <a:pt x="11023" y="22661"/>
                  <a:pt x="0" y="2067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0" bIns="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</a:t>
            </a:r>
            <a:r>
              <a:rPr lang="en-US" altLang="en-US" sz="1400" b="0" dirty="0" err="1">
                <a:latin typeface="Consolas" panose="020B0609020204030204" pitchFamily="49" charset="0"/>
              </a:rPr>
              <a:t>LakeShore</a:t>
            </a:r>
            <a:r>
              <a:rPr lang="en-US" altLang="en-US" sz="1400" b="0" dirty="0">
                <a:latin typeface="Consolas" panose="020B0609020204030204" pitchFamily="49" charset="0"/>
              </a:rPr>
              <a:t> 218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latin typeface="Consolas" panose="020B0609020204030204" pitchFamily="49" charset="0"/>
              </a:rPr>
              <a:t>ReplyTimeout</a:t>
            </a:r>
            <a:r>
              <a:rPr lang="en-US" altLang="en-US" sz="1400" b="0" dirty="0">
                <a:latin typeface="Consolas" panose="020B0609020204030204" pitchFamily="49" charset="0"/>
              </a:rPr>
              <a:t> = 1000; #</a:t>
            </a:r>
            <a:r>
              <a:rPr lang="en-US" altLang="en-US" sz="1400" b="0" dirty="0" err="1">
                <a:latin typeface="Consolas" panose="020B0609020204030204" pitchFamily="49" charset="0"/>
              </a:rPr>
              <a:t>ms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latin typeface="Consolas" panose="020B0609020204030204" pitchFamily="49" charset="0"/>
              </a:rPr>
              <a:t>ReadTimeout</a:t>
            </a:r>
            <a:r>
              <a:rPr lang="en-US" altLang="en-US" sz="1400" b="0" dirty="0">
                <a:latin typeface="Consolas" panose="020B0609020204030204" pitchFamily="49" charset="0"/>
              </a:rPr>
              <a:t> = 100;   #</a:t>
            </a:r>
            <a:r>
              <a:rPr lang="en-US" altLang="en-US" sz="1400" b="0" dirty="0" err="1">
                <a:latin typeface="Consolas" panose="020B0609020204030204" pitchFamily="49" charset="0"/>
              </a:rPr>
              <a:t>ms</a:t>
            </a:r>
            <a:endParaRPr lang="en-US" altLang="en-US" sz="1400" b="0" dirty="0">
              <a:latin typeface="Consolas" panose="020B0609020204030204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reset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"*RST"; #no reply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wait 2000;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 read in Kelvin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temp_K_1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"KRDG? 1";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 read in Celsius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temp_C_1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"CRDG? 1";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4282108" y="1453063"/>
            <a:ext cx="1226518" cy="679421"/>
          </a:xfrm>
          <a:prstGeom prst="wedgeEllipseCallout">
            <a:avLst>
              <a:gd name="adj1" fmla="val 65138"/>
              <a:gd name="adj2" fmla="val -20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Configuration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variables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>
            <a:off x="4103687" y="2241079"/>
            <a:ext cx="1368425" cy="1008062"/>
          </a:xfrm>
          <a:prstGeom prst="wedgeEllipseCallout">
            <a:avLst>
              <a:gd name="adj1" fmla="val 66576"/>
              <a:gd name="adj2" fmla="val -4205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Protocol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needs unique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name within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file</a:t>
            </a:r>
          </a:p>
        </p:txBody>
      </p:sp>
      <p:sp>
        <p:nvSpPr>
          <p:cNvPr id="202761" name="AutoShape 9"/>
          <p:cNvSpPr>
            <a:spLocks/>
          </p:cNvSpPr>
          <p:nvPr/>
        </p:nvSpPr>
        <p:spPr bwMode="auto">
          <a:xfrm>
            <a:off x="5724129" y="1484784"/>
            <a:ext cx="73024" cy="647625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02762" name="AutoShape 10"/>
          <p:cNvSpPr>
            <a:spLocks/>
          </p:cNvSpPr>
          <p:nvPr/>
        </p:nvSpPr>
        <p:spPr bwMode="auto">
          <a:xfrm>
            <a:off x="5724129" y="2241080"/>
            <a:ext cx="73024" cy="824384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202763" name="AutoShape 11"/>
          <p:cNvSpPr>
            <a:spLocks noChangeArrowheads="1"/>
          </p:cNvSpPr>
          <p:nvPr/>
        </p:nvSpPr>
        <p:spPr bwMode="auto">
          <a:xfrm>
            <a:off x="4427538" y="549275"/>
            <a:ext cx="1655762" cy="646113"/>
          </a:xfrm>
          <a:prstGeom prst="wedgeEllipseCallout">
            <a:avLst>
              <a:gd name="adj1" fmla="val 41370"/>
              <a:gd name="adj2" fmla="val 5221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Comment: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# until end of line</a:t>
            </a:r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7599993" y="3065464"/>
            <a:ext cx="1371649" cy="646112"/>
          </a:xfrm>
          <a:prstGeom prst="wedgeEllipseCallout">
            <a:avLst>
              <a:gd name="adj1" fmla="val -66452"/>
              <a:gd name="adj2" fmla="val 38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write constant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string</a:t>
            </a:r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7405967" y="3788459"/>
            <a:ext cx="1546225" cy="646113"/>
          </a:xfrm>
          <a:prstGeom prst="wedgeEllipseCallout">
            <a:avLst>
              <a:gd name="adj1" fmla="val -87796"/>
              <a:gd name="adj2" fmla="val -2914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read and parse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reply string</a:t>
            </a: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6826880" y="5375055"/>
            <a:ext cx="1546225" cy="1077912"/>
          </a:xfrm>
          <a:prstGeom prst="wedgeEllipseCallout">
            <a:avLst>
              <a:gd name="adj1" fmla="val -64604"/>
              <a:gd name="adj2" fmla="val -724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used by an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ai record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%f sets .VAL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2123728" y="1556792"/>
            <a:ext cx="3279675" cy="144016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Strings in StreamDevice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Strings can be single or double quoted.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"That's a string"  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'This one too'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Strings can be written in chunks, with or without comma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"This is", ' one'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" big"   ' string'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Non-printable characters can be written in many ways:</a:t>
            </a:r>
            <a:br>
              <a:rPr lang="en-US" altLang="en-US" dirty="0"/>
            </a:br>
            <a:r>
              <a:rPr lang="en-US" altLang="en-US" dirty="0"/>
              <a:t>hex, </a:t>
            </a:r>
            <a:r>
              <a:rPr lang="en-US" altLang="en-US" dirty="0" err="1"/>
              <a:t>oct</a:t>
            </a:r>
            <a:r>
              <a:rPr lang="en-US" altLang="en-US" dirty="0"/>
              <a:t>, or </a:t>
            </a:r>
            <a:r>
              <a:rPr lang="en-US" altLang="en-US" dirty="0" err="1"/>
              <a:t>dec</a:t>
            </a:r>
            <a:r>
              <a:rPr lang="en-US" altLang="en-US" dirty="0"/>
              <a:t> number, escape sequence, symbolic name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0x0a 012 10 "\x0a" "\012" "\10" "\n" LF NL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0x00 0 "\x00" "\0" NUL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Alternatives can be freely mixed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0x1b "00", 'PR3' CR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https://paulscherrerinstitute.github.io/StreamDevice/protocol.html#str</a:t>
            </a:r>
            <a:endParaRPr lang="en-US" altLang="en-US" sz="1400" dirty="0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 rot="206061">
            <a:off x="6717310" y="2389284"/>
            <a:ext cx="1431857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This is the way to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break long strings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into multiple lines.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 rot="21412124">
            <a:off x="5247052" y="4363320"/>
            <a:ext cx="2592288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For a list of symbolic names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escape sequences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see the documentation.</a:t>
            </a:r>
            <a:endParaRPr lang="en-US" altLang="en-US" sz="1050" b="0" dirty="0">
              <a:latin typeface="+mn-lt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 rot="21234558">
            <a:off x="5264337" y="1156869"/>
            <a:ext cx="1600044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Only difference: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no need to escape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the other quote type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Formats as Known From </a:t>
            </a:r>
            <a:r>
              <a:rPr lang="en-US" altLang="en-US" sz="2400" dirty="0" err="1">
                <a:latin typeface="Consolas" panose="020B0609020204030204" pitchFamily="49" charset="0"/>
              </a:rPr>
              <a:t>printf</a:t>
            </a:r>
            <a:r>
              <a:rPr lang="en-US" altLang="en-US" sz="2400" dirty="0"/>
              <a:t>/</a:t>
            </a:r>
            <a:r>
              <a:rPr lang="en-US" altLang="en-US" sz="2400" dirty="0" err="1">
                <a:latin typeface="Consolas" panose="020B0609020204030204" pitchFamily="49" charset="0"/>
              </a:rPr>
              <a:t>scanf</a:t>
            </a:r>
            <a:endParaRPr lang="en-US" altLang="en-US" sz="2400" dirty="0">
              <a:latin typeface="Consolas" panose="020B0609020204030204" pitchFamily="49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341438"/>
            <a:ext cx="7742237" cy="4895874"/>
          </a:xfrm>
        </p:spPr>
        <p:txBody>
          <a:bodyPr/>
          <a:lstStyle/>
          <a:p>
            <a:pPr eaLnBrk="1" hangingPunct="1"/>
            <a:r>
              <a:rPr lang="en-US" altLang="en-US" dirty="0"/>
              <a:t>Standard formats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%f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%e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%E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%g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%G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%d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</a:t>
            </a:r>
            <a:r>
              <a:rPr lang="en-US" altLang="en-US" dirty="0" err="1">
                <a:latin typeface="Consolas" panose="020B0609020204030204" pitchFamily="49" charset="0"/>
              </a:rPr>
              <a:t>i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%x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%o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%s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%c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%[…]</a:t>
            </a:r>
          </a:p>
          <a:p>
            <a:pPr lvl="1" eaLnBrk="1" hangingPunct="1"/>
            <a:r>
              <a:rPr lang="en-US" altLang="en-US" dirty="0"/>
              <a:t>standard flags </a:t>
            </a:r>
            <a:r>
              <a:rPr lang="en-US" altLang="en-US" dirty="0">
                <a:latin typeface="Consolas" panose="020B0609020204030204" pitchFamily="49" charset="0"/>
              </a:rPr>
              <a:t>%0 -+#</a:t>
            </a:r>
            <a:r>
              <a:rPr lang="en-US" altLang="en-US" dirty="0"/>
              <a:t> to modify format and </a:t>
            </a:r>
            <a:r>
              <a:rPr lang="en-US" altLang="en-US" dirty="0">
                <a:latin typeface="Consolas" panose="020B0609020204030204" pitchFamily="49" charset="0"/>
              </a:rPr>
              <a:t>%*</a:t>
            </a:r>
            <a:r>
              <a:rPr lang="en-US" altLang="en-US" dirty="0"/>
              <a:t> to skip input</a:t>
            </a:r>
          </a:p>
          <a:p>
            <a:pPr lvl="1" eaLnBrk="1" hangingPunct="1"/>
            <a:r>
              <a:rPr lang="en-US" altLang="en-US" dirty="0"/>
              <a:t>new flags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?</a:t>
            </a:r>
            <a:r>
              <a:rPr lang="en-US" altLang="en-US" dirty="0"/>
              <a:t> for optional input and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=</a:t>
            </a:r>
            <a:r>
              <a:rPr lang="en-US" altLang="en-US" dirty="0"/>
              <a:t> for input comparison</a:t>
            </a:r>
          </a:p>
          <a:p>
            <a:pPr lvl="1" eaLnBrk="1" hangingPunct="1"/>
            <a:r>
              <a:rPr lang="en-US" altLang="en-US" dirty="0"/>
              <a:t>but no type modifiers like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h</a:t>
            </a:r>
            <a:r>
              <a:rPr lang="en-US" altLang="en-US" dirty="0">
                <a:latin typeface="Consolas" panose="020B0609020204030204" pitchFamily="49" charset="0"/>
              </a:rPr>
              <a:t>i</a:t>
            </a:r>
            <a:r>
              <a:rPr lang="en-US" altLang="en-US" dirty="0"/>
              <a:t> or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l</a:t>
            </a:r>
            <a:r>
              <a:rPr lang="en-US" altLang="en-US" dirty="0">
                <a:latin typeface="Consolas" panose="020B0609020204030204" pitchFamily="49" charset="0"/>
              </a:rPr>
              <a:t>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Additional formats and features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%b</a:t>
            </a:r>
            <a:r>
              <a:rPr lang="en-US" altLang="en-US" dirty="0"/>
              <a:t> (bit strings like "10010001")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(raw machine format numbers)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%{…|…|…}</a:t>
            </a:r>
            <a:r>
              <a:rPr lang="en-US" altLang="en-US" dirty="0"/>
              <a:t> (enumerations)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%&lt;…&gt;</a:t>
            </a:r>
            <a:r>
              <a:rPr lang="en-US" altLang="en-US" dirty="0"/>
              <a:t> (checksums)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%/…/</a:t>
            </a:r>
            <a:r>
              <a:rPr lang="en-US" altLang="en-US" dirty="0"/>
              <a:t> (regular expressions)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Variable is implicit, usually VAL or RVAL field</a:t>
            </a:r>
          </a:p>
          <a:p>
            <a:pPr lvl="1" eaLnBrk="1" hangingPunct="1"/>
            <a:r>
              <a:rPr lang="en-US" altLang="en-US" dirty="0"/>
              <a:t>Depends on converter type and record type</a:t>
            </a:r>
          </a:p>
          <a:p>
            <a:pPr lvl="1" eaLnBrk="1" hangingPunct="1"/>
            <a:r>
              <a:rPr lang="en-US" altLang="en-US" dirty="0"/>
              <a:t>Can be redirected like </a:t>
            </a:r>
            <a:r>
              <a:rPr lang="en-US" altLang="en-US" dirty="0">
                <a:latin typeface="Consolas" panose="020B0609020204030204" pitchFamily="49" charset="0"/>
              </a:rPr>
              <a:t>%(EGU)s</a:t>
            </a:r>
            <a:r>
              <a:rPr lang="en-US" altLang="en-US" dirty="0"/>
              <a:t> or </a:t>
            </a:r>
            <a:r>
              <a:rPr lang="en-US" altLang="en-US" dirty="0">
                <a:latin typeface="Consolas" panose="020B0609020204030204" pitchFamily="49" charset="0"/>
              </a:rPr>
              <a:t>%(record)f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See: </a:t>
            </a:r>
            <a:r>
              <a:rPr lang="en-US" altLang="en-US" sz="1400" dirty="0">
                <a:solidFill>
                  <a:srgbClr val="000000"/>
                </a:solidFill>
                <a:hlinkClick r:id="rId3"/>
              </a:rPr>
              <a:t>https://paulscherrerinstitute.github.io/StreamDevice/formats.html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 rot="21445843">
            <a:off x="4881885" y="3102222"/>
            <a:ext cx="1506609" cy="10087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These are just some examples.</a:t>
            </a:r>
          </a:p>
          <a:p>
            <a:r>
              <a:rPr lang="en-US" altLang="en-US" sz="1400" b="0" dirty="0">
                <a:latin typeface="+mn-lt"/>
              </a:rPr>
              <a:t>More formats can be added.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 rot="252619">
            <a:off x="6029781" y="5211209"/>
            <a:ext cx="1491157" cy="534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"redirection"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is explained later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I theme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4309</Words>
  <Application>Microsoft Office PowerPoint</Application>
  <PresentationFormat>Bildschirmpräsentation (4:3)</PresentationFormat>
  <Paragraphs>418</Paragraphs>
  <Slides>25</Slides>
  <Notes>23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Consolas</vt:lpstr>
      <vt:lpstr>Courier New</vt:lpstr>
      <vt:lpstr>Georgia</vt:lpstr>
      <vt:lpstr>Rockwell</vt:lpstr>
      <vt:lpstr>Symbol</vt:lpstr>
      <vt:lpstr>Times</vt:lpstr>
      <vt:lpstr>Times New Roman</vt:lpstr>
      <vt:lpstr>PSI theme</vt:lpstr>
      <vt:lpstr>StreamDevice Introduction</vt:lpstr>
      <vt:lpstr>What is StreamDevice?</vt:lpstr>
      <vt:lpstr>How can a Device Driver be Generic?</vt:lpstr>
      <vt:lpstr>StreamDevice Architecture</vt:lpstr>
      <vt:lpstr>StreamDevice and asynDriver</vt:lpstr>
      <vt:lpstr>Example: Read a Device in 3 Easy Steps</vt:lpstr>
      <vt:lpstr>Protocol Files</vt:lpstr>
      <vt:lpstr>Strings in StreamDevice</vt:lpstr>
      <vt:lpstr>Formats as Known From printf/scanf</vt:lpstr>
      <vt:lpstr> Enum Format: %{…|…|…}</vt:lpstr>
      <vt:lpstr>Checksums: %&lt;…&gt;</vt:lpstr>
      <vt:lpstr>Binary Protocols (aka “Telegrams”)</vt:lpstr>
      <vt:lpstr>Raw Format: %r and %R</vt:lpstr>
      <vt:lpstr>Regular expressions: %/…/and %#/…/…/</vt:lpstr>
      <vt:lpstr>Protocol Parameters</vt:lpstr>
      <vt:lpstr>Redirections</vt:lpstr>
      <vt:lpstr>Redirection Example</vt:lpstr>
      <vt:lpstr>Complex Protocol: Pfeiffer MaxiGauge</vt:lpstr>
      <vt:lpstr>Arrays</vt:lpstr>
      <vt:lpstr>Asynchronous input: I/O Intr</vt:lpstr>
      <vt:lpstr>I/O Intr vs. Redirection</vt:lpstr>
      <vt:lpstr>Error Handling</vt:lpstr>
      <vt:lpstr>Exception Handlers</vt:lpstr>
      <vt:lpstr>Record Initialization</vt:lpstr>
      <vt:lpstr>Recommended Reading</vt:lpstr>
    </vt:vector>
  </TitlesOfParts>
  <Company>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StreamDevice Introduction</dc:subject>
  <dc:creator>Dirk Zimoch</dc:creator>
  <cp:lastModifiedBy>Dirk Zimoch</cp:lastModifiedBy>
  <cp:revision>154</cp:revision>
  <dcterms:created xsi:type="dcterms:W3CDTF">2011-09-01T13:53:33Z</dcterms:created>
  <dcterms:modified xsi:type="dcterms:W3CDTF">2020-10-15T15:28:06Z</dcterms:modified>
</cp:coreProperties>
</file>