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6" r:id="rId2"/>
    <p:sldId id="289" r:id="rId3"/>
    <p:sldId id="290" r:id="rId4"/>
    <p:sldId id="291" r:id="rId5"/>
    <p:sldId id="293" r:id="rId6"/>
    <p:sldId id="292" r:id="rId7"/>
    <p:sldId id="304" r:id="rId8"/>
    <p:sldId id="306" r:id="rId9"/>
    <p:sldId id="295" r:id="rId10"/>
    <p:sldId id="298" r:id="rId11"/>
    <p:sldId id="297" r:id="rId12"/>
    <p:sldId id="302" r:id="rId13"/>
    <p:sldId id="303" r:id="rId14"/>
    <p:sldId id="301" r:id="rId15"/>
    <p:sldId id="296" r:id="rId16"/>
    <p:sldId id="294" r:id="rId17"/>
  </p:sldIdLst>
  <p:sldSz cx="12192000" cy="6858000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ource Sans Pro" panose="020B0604020202020204" charset="0"/>
      <p:regular r:id="rId30"/>
      <p:bold r:id="rId31"/>
      <p:italic r:id="rId32"/>
      <p:boldItalic r:id="rId33"/>
    </p:embeddedFont>
    <p:embeddedFont>
      <p:font typeface="Oswald Regular" panose="020B0604020202020204" charset="0"/>
      <p:regular r:id="rId3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593"/>
    <a:srgbClr val="18334B"/>
    <a:srgbClr val="156BB8"/>
    <a:srgbClr val="C0D0CF"/>
    <a:srgbClr val="A91D37"/>
    <a:srgbClr val="000000"/>
    <a:srgbClr val="EFB531"/>
    <a:srgbClr val="0033C3"/>
    <a:srgbClr val="D3D3D3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2" autoAdjust="0"/>
    <p:restoredTop sz="97467" autoAdjust="0"/>
  </p:normalViewPr>
  <p:slideViewPr>
    <p:cSldViewPr snapToGrid="0">
      <p:cViewPr varScale="1">
        <p:scale>
          <a:sx n="78" d="100"/>
          <a:sy n="78" d="100"/>
        </p:scale>
        <p:origin x="108" y="5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20.10.2020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20.10.2020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20.10.2020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20.10.2020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20.10.2020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20.10.2020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20.10.2020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20.10.2020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20.10.2020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20.10.2020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20.10.2020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20.10.2020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512128" y="4597651"/>
            <a:ext cx="7903384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36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Technology Focus:</a:t>
            </a:r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/>
            </a:r>
            <a:b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Integrating COTS Devices with </a:t>
            </a:r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EPICS</a:t>
            </a:r>
          </a:p>
          <a:p>
            <a:pPr algn="r" eaLnBrk="0" hangingPunct="0"/>
            <a:r>
              <a:rPr lang="de-DE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Ralph Lange, ITER Organization</a:t>
            </a:r>
            <a:endParaRPr lang="de-DE" spc="30" dirty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2 – StreamDevice: 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Request/Response </a:t>
            </a: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Done printf/scanf Style</a:t>
            </a:r>
          </a:p>
        </p:txBody>
      </p:sp>
      <p:sp>
        <p:nvSpPr>
          <p:cNvPr id="3" name="Textfeld 3"/>
          <p:cNvSpPr txBox="1"/>
          <p:nvPr/>
        </p:nvSpPr>
        <p:spPr>
          <a:xfrm>
            <a:off x="721217" y="1296190"/>
            <a:ext cx="10767470" cy="4742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Abstraction of request/response style communication over streaming transport 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EPICS Device Support (for all standard record types) by Dirk Zimoch / PSI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Uses the ASYN framework to provides a common </a:t>
            </a:r>
            <a:r>
              <a:rPr lang="de-DE" sz="2000" dirty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„</a:t>
            </a: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byte stream“ type interface to everything serial:</a:t>
            </a:r>
            <a:b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</a:b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RS-232, RS-485, IEEE-488 (GPIB), </a:t>
            </a: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TCP, UDP</a:t>
            </a:r>
            <a:endParaRPr lang="de-DE" sz="2000" dirty="0" smtClean="0">
              <a:solidFill>
                <a:srgbClr val="60737F"/>
              </a:solidFill>
              <a:latin typeface="Source Sans Pro" panose="020B0604020202020204" charset="0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Bef>
                <a:spcPts val="12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Run-time protocol engine that handles the content going over the wire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ASCII configuration file defines a set of request/response pairs </a:t>
            </a:r>
            <a:r>
              <a:rPr lang="de-DE" sz="2000" i="1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(protocols) 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Values are formatted and parsed through printf/scanf type format converters</a:t>
            </a:r>
            <a:b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</a:b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(also supporting hex, raw byte, BCD, different checksums, regular expressions,...)</a:t>
            </a:r>
            <a:endParaRPr lang="de-DE" sz="2400" dirty="0" smtClean="0">
              <a:solidFill>
                <a:srgbClr val="60737F"/>
              </a:solidFill>
              <a:latin typeface="Oswald Regular" panose="020B0604020202020204" charset="0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Bef>
                <a:spcPts val="12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Most common EPICS method to integrate „String over TCP“ devices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Hundreds of protocol files exist, mostly available „on demand“ through Tech-Talk</a:t>
            </a:r>
            <a:endParaRPr lang="de-DE" sz="2000" dirty="0">
              <a:solidFill>
                <a:srgbClr val="60737F"/>
              </a:solidFill>
              <a:latin typeface="Source Sans Pro" panose="020B0604020202020204" charset="0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buClr>
                <a:srgbClr val="92D050"/>
              </a:buClr>
              <a:tabLst>
                <a:tab pos="392682" algn="l"/>
              </a:tabLst>
            </a:pPr>
            <a:endParaRPr lang="de-DE" sz="2400" dirty="0" smtClean="0">
              <a:solidFill>
                <a:srgbClr val="60737F"/>
              </a:solidFill>
              <a:latin typeface="Oswald Regular" panose="020B0604020202020204" charset="0"/>
              <a:ea typeface="Milo-Medium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7363" y="2809198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Oswald Regular" panose="020B0604020202020204" charset="0"/>
              </a:rPr>
              <a:t>StreamDevice</a:t>
            </a:r>
            <a:endParaRPr lang="en-US" sz="4000" dirty="0">
              <a:latin typeface="Oswald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1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2 – </a:t>
            </a: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StreamDevice: Integration Workflow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1217" y="1296190"/>
            <a:ext cx="10767470" cy="963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Step 1: Read the friendly manual 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buClr>
                <a:srgbClr val="92D050"/>
              </a:buClr>
              <a:tabLst>
                <a:tab pos="392682" algn="l"/>
              </a:tabLst>
            </a:pPr>
            <a:endParaRPr lang="de-DE" sz="2400" dirty="0" smtClean="0">
              <a:solidFill>
                <a:srgbClr val="60737F"/>
              </a:solidFill>
              <a:latin typeface="Oswald Regular" panose="020B0604020202020204" charset="0"/>
              <a:ea typeface="Milo-Medium"/>
              <a:cs typeface="Source Sans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5" y="1998084"/>
            <a:ext cx="3689288" cy="4160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141" y="2788228"/>
            <a:ext cx="8496300" cy="373380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5999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2 – </a:t>
            </a: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StreamDevice: Integration Workflow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1217" y="1296190"/>
            <a:ext cx="10767470" cy="3545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Step 2: Add a protocol to the protocol file for </a:t>
            </a:r>
            <a:r>
              <a:rPr lang="de-DE" sz="2400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your device (e.g., </a:t>
            </a:r>
            <a:r>
              <a:rPr lang="de-DE" sz="2400" dirty="0">
                <a:solidFill>
                  <a:srgbClr val="00B050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LS218.prot</a:t>
            </a:r>
            <a:r>
              <a:rPr lang="de-DE" sz="2400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)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lvl="3"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en-US" altLang="en-US" sz="2400" dirty="0">
                <a:latin typeface="Consolas" panose="020B0609020204030204" pitchFamily="49" charset="0"/>
              </a:rPr>
              <a:t/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de-DE" sz="2400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... 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/>
            </a:r>
            <a:b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</a:br>
            <a:r>
              <a:rPr lang="en-US" alt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temp_K_1</a:t>
            </a:r>
            <a:r>
              <a:rPr lang="en-US" altLang="en-US" sz="2400" dirty="0" smtClean="0">
                <a:latin typeface="Consolas" panose="020B0609020204030204" pitchFamily="49" charset="0"/>
              </a:rPr>
              <a:t> </a:t>
            </a:r>
            <a:r>
              <a:rPr lang="en-US" altLang="en-US" sz="2400" dirty="0">
                <a:latin typeface="Consolas" panose="020B0609020204030204" pitchFamily="49" charset="0"/>
              </a:rPr>
              <a:t>{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</a:rPr>
              <a:t>    out "KRDG? 1";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</a:rPr>
              <a:t>    in "%f";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</a:rPr>
              <a:t>}</a:t>
            </a:r>
          </a:p>
          <a:p>
            <a:pPr lvl="3"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...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969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2 – </a:t>
            </a: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StreamDevice: Integration Workflow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1217" y="1296190"/>
            <a:ext cx="106840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Step 3: Configure the IOC by connecting to the device from the startup script...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  <p:sp>
        <p:nvSpPr>
          <p:cNvPr id="5" name="Textfeld 3"/>
          <p:cNvSpPr txBox="1"/>
          <p:nvPr/>
        </p:nvSpPr>
        <p:spPr>
          <a:xfrm>
            <a:off x="721216" y="2099079"/>
            <a:ext cx="810150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550" lvl="2"/>
            <a:r>
              <a:rPr lang="en-US" altLang="en-US" sz="2000" dirty="0" err="1">
                <a:latin typeface="Consolas" panose="020B0609020204030204" pitchFamily="49" charset="0"/>
              </a:rPr>
              <a:t>drvAsynSerialPortConfigure</a:t>
            </a:r>
            <a:r>
              <a:rPr lang="en-US" altLang="en-US" sz="2000" dirty="0">
                <a:latin typeface="Consolas" panose="020B0609020204030204" pitchFamily="49" charset="0"/>
              </a:rPr>
              <a:t> "</a:t>
            </a:r>
            <a:r>
              <a:rPr lang="en-US" altLang="en-US" sz="2000" dirty="0">
                <a:solidFill>
                  <a:srgbClr val="FF3300"/>
                </a:solidFill>
                <a:latin typeface="Consolas" panose="020B0609020204030204" pitchFamily="49" charset="0"/>
              </a:rPr>
              <a:t>LakeShore1</a:t>
            </a:r>
            <a:r>
              <a:rPr lang="en-US" altLang="en-US" sz="2000" dirty="0" smtClean="0">
                <a:latin typeface="Consolas" panose="020B0609020204030204" pitchFamily="49" charset="0"/>
              </a:rPr>
              <a:t>", "/dev/ttyS0</a:t>
            </a:r>
            <a:r>
              <a:rPr lang="en-US" altLang="en-US" sz="2000" dirty="0">
                <a:latin typeface="Consolas" panose="020B0609020204030204" pitchFamily="49" charset="0"/>
              </a:rPr>
              <a:t>"</a:t>
            </a:r>
          </a:p>
          <a:p>
            <a:pPr marL="82550" lvl="2"/>
            <a:r>
              <a:rPr lang="en-US" altLang="en-US" sz="2000" dirty="0" err="1">
                <a:latin typeface="Consolas" panose="020B0609020204030204" pitchFamily="49" charset="0"/>
              </a:rPr>
              <a:t>asynSetOption</a:t>
            </a:r>
            <a:r>
              <a:rPr lang="en-US" altLang="en-US" sz="2000" dirty="0">
                <a:latin typeface="Consolas" panose="020B0609020204030204" pitchFamily="49" charset="0"/>
              </a:rPr>
              <a:t> "</a:t>
            </a:r>
            <a:r>
              <a:rPr lang="en-US" alt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LakeShore1</a:t>
            </a:r>
            <a:r>
              <a:rPr lang="en-US" altLang="en-US" sz="2000" dirty="0">
                <a:latin typeface="Consolas" panose="020B0609020204030204" pitchFamily="49" charset="0"/>
              </a:rPr>
              <a:t>", 0, "baud", "</a:t>
            </a:r>
            <a:r>
              <a:rPr lang="en-US" altLang="en-US" sz="2000" dirty="0" smtClean="0">
                <a:latin typeface="Consolas" panose="020B0609020204030204" pitchFamily="49" charset="0"/>
              </a:rPr>
              <a:t>9600"</a:t>
            </a:r>
            <a:endParaRPr lang="en-US" altLang="en-US" sz="2000" dirty="0">
              <a:latin typeface="Consolas" panose="020B0609020204030204" pitchFamily="49" charset="0"/>
            </a:endParaRPr>
          </a:p>
          <a:p>
            <a:pPr marL="82550" lvl="2"/>
            <a:r>
              <a:rPr lang="en-US" altLang="en-US" sz="2000" dirty="0" err="1">
                <a:latin typeface="Consolas" panose="020B0609020204030204" pitchFamily="49" charset="0"/>
              </a:rPr>
              <a:t>asynSetOption</a:t>
            </a:r>
            <a:r>
              <a:rPr lang="en-US" altLang="en-US" sz="2000" dirty="0">
                <a:latin typeface="Consolas" panose="020B0609020204030204" pitchFamily="49" charset="0"/>
              </a:rPr>
              <a:t> "</a:t>
            </a:r>
            <a:r>
              <a:rPr lang="en-US" alt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LakeShore1</a:t>
            </a:r>
            <a:r>
              <a:rPr lang="en-US" altLang="en-US" sz="2000" dirty="0">
                <a:latin typeface="Consolas" panose="020B0609020204030204" pitchFamily="49" charset="0"/>
              </a:rPr>
              <a:t>", 0, </a:t>
            </a:r>
            <a:r>
              <a:rPr lang="en-US" altLang="en-US" sz="2000" dirty="0" smtClean="0">
                <a:latin typeface="Consolas" panose="020B0609020204030204" pitchFamily="49" charset="0"/>
              </a:rPr>
              <a:t>…</a:t>
            </a:r>
            <a:endParaRPr lang="de-DE" sz="20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4238367" y="4113677"/>
            <a:ext cx="747583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record (</a:t>
            </a:r>
            <a:r>
              <a:rPr lang="en-US" altLang="en-US" sz="2000" dirty="0" err="1">
                <a:latin typeface="Consolas" panose="020B0609020204030204" pitchFamily="49" charset="0"/>
              </a:rPr>
              <a:t>ai</a:t>
            </a:r>
            <a:r>
              <a:rPr lang="en-US" altLang="en-US" sz="2000" dirty="0">
                <a:latin typeface="Consolas" panose="020B0609020204030204" pitchFamily="49" charset="0"/>
              </a:rPr>
              <a:t>, "$(DEVICE):TEMP1") {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 (DTYP, "</a:t>
            </a:r>
            <a:r>
              <a:rPr lang="en-US" altLang="en-US" sz="2000" b="1" dirty="0">
                <a:latin typeface="Consolas" panose="020B0609020204030204" pitchFamily="49" charset="0"/>
              </a:rPr>
              <a:t>stream</a:t>
            </a:r>
            <a:r>
              <a:rPr lang="en-US" altLang="en-US" sz="2000" dirty="0">
                <a:latin typeface="Consolas" panose="020B0609020204030204" pitchFamily="49" charset="0"/>
              </a:rPr>
              <a:t>")</a:t>
            </a:r>
            <a:br>
              <a:rPr lang="en-US" altLang="en-US" sz="2000" dirty="0">
                <a:latin typeface="Consolas" panose="020B0609020204030204" pitchFamily="49" charset="0"/>
              </a:rPr>
            </a:br>
            <a:r>
              <a:rPr lang="en-US" altLang="en-US" sz="2000" dirty="0">
                <a:latin typeface="Consolas" panose="020B0609020204030204" pitchFamily="49" charset="0"/>
              </a:rPr>
              <a:t>    field (INP,  "@</a:t>
            </a:r>
            <a:r>
              <a:rPr lang="en-US" alt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LS218.prot</a:t>
            </a:r>
            <a:r>
              <a:rPr lang="en-US" altLang="en-US" sz="2000" dirty="0">
                <a:latin typeface="Consolas" panose="020B0609020204030204" pitchFamily="49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temp_K_1 </a:t>
            </a:r>
            <a:r>
              <a:rPr lang="en-US" altLang="en-US" sz="2000" dirty="0">
                <a:solidFill>
                  <a:srgbClr val="FF3300"/>
                </a:solidFill>
                <a:latin typeface="Consolas" panose="020B0609020204030204" pitchFamily="49" charset="0"/>
              </a:rPr>
              <a:t>LakeShore1</a:t>
            </a:r>
            <a:r>
              <a:rPr lang="en-US" altLang="en-US" sz="2000" dirty="0">
                <a:latin typeface="Consolas" panose="020B0609020204030204" pitchFamily="49" charset="0"/>
              </a:rPr>
              <a:t>")</a:t>
            </a:r>
            <a:br>
              <a:rPr lang="en-US" altLang="en-US" sz="2000" dirty="0">
                <a:latin typeface="Consolas" panose="020B0609020204030204" pitchFamily="49" charset="0"/>
              </a:rPr>
            </a:br>
            <a:r>
              <a:rPr lang="en-US" altLang="en-US" sz="2000" dirty="0">
                <a:latin typeface="Consolas" panose="020B0609020204030204" pitchFamily="49" charset="0"/>
              </a:rPr>
              <a:t>    field (EGU,  "K")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 (PREC, "2")</a:t>
            </a:r>
            <a:br>
              <a:rPr lang="en-US" altLang="en-US" sz="2000" dirty="0">
                <a:latin typeface="Consolas" panose="020B0609020204030204" pitchFamily="49" charset="0"/>
              </a:rPr>
            </a:br>
            <a:r>
              <a:rPr lang="en-US" altLang="en-US" sz="2000" dirty="0" smtClean="0">
                <a:latin typeface="Consolas" panose="020B0609020204030204" pitchFamily="49" charset="0"/>
              </a:rPr>
              <a:t>}</a:t>
            </a:r>
            <a:endParaRPr lang="de-DE" sz="20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  <p:sp>
        <p:nvSpPr>
          <p:cNvPr id="7" name="Textfeld 3"/>
          <p:cNvSpPr txBox="1"/>
          <p:nvPr/>
        </p:nvSpPr>
        <p:spPr>
          <a:xfrm>
            <a:off x="721216" y="3670478"/>
            <a:ext cx="3278252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...and adding an EPICS record to your database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480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2 – </a:t>
            </a: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StreamDevice: Integration Workflow</a:t>
            </a:r>
          </a:p>
        </p:txBody>
      </p:sp>
      <p:sp>
        <p:nvSpPr>
          <p:cNvPr id="3" name="Textfeld 3"/>
          <p:cNvSpPr txBox="1"/>
          <p:nvPr/>
        </p:nvSpPr>
        <p:spPr>
          <a:xfrm>
            <a:off x="721217" y="1296190"/>
            <a:ext cx="106840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Step 4: Design your client applications and connect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1853683"/>
            <a:ext cx="10058400" cy="4658525"/>
          </a:xfrm>
          <a:prstGeom prst="rect">
            <a:avLst/>
          </a:prstGeom>
        </p:spPr>
      </p:pic>
      <p:sp>
        <p:nvSpPr>
          <p:cNvPr id="5" name="Textfeld 3"/>
          <p:cNvSpPr txBox="1"/>
          <p:nvPr/>
        </p:nvSpPr>
        <p:spPr>
          <a:xfrm>
            <a:off x="1300229" y="4182945"/>
            <a:ext cx="8900375" cy="1772793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These PVs could also be connected by StreamDevice: </a:t>
            </a:r>
          </a:p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Clients connect to the EPICS process database – the behavior stays the same.</a:t>
            </a:r>
          </a:p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But they are using OPC UA, really.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545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Considerations for Any Specific Device</a:t>
            </a:r>
          </a:p>
        </p:txBody>
      </p:sp>
      <p:sp>
        <p:nvSpPr>
          <p:cNvPr id="3" name="Textfeld 3"/>
          <p:cNvSpPr txBox="1"/>
          <p:nvPr/>
        </p:nvSpPr>
        <p:spPr>
          <a:xfrm>
            <a:off x="721217" y="1296190"/>
            <a:ext cx="10767470" cy="5176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Rich high-level </a:t>
            </a:r>
            <a:r>
              <a:rPr lang="de-DE" sz="2400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ommunication standard (e.g., OPC UA) 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High effort on the device controller</a:t>
            </a:r>
            <a:b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</a:b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Development: all adaptation is done on the controller, extensive testing necessary</a:t>
            </a:r>
            <a:b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</a:b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Run-time: needs considerable CPU resources on the controller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One job for all</a:t>
            </a:r>
            <a:b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</a:b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Many SCADA systems will be able to integrate the device (not just EPICS)</a:t>
            </a:r>
          </a:p>
          <a:p>
            <a:pPr eaLnBrk="0" hangingPunct="0">
              <a:lnSpc>
                <a:spcPct val="120000"/>
              </a:lnSpc>
              <a:spcBef>
                <a:spcPts val="12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Low-level </a:t>
            </a:r>
            <a:r>
              <a:rPr lang="de-DE" sz="2400" dirty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b</a:t>
            </a:r>
            <a:r>
              <a:rPr lang="de-DE" sz="2400" dirty="0" smtClean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yte </a:t>
            </a:r>
            <a:r>
              <a:rPr lang="de-DE" sz="2400" dirty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s</a:t>
            </a:r>
            <a:r>
              <a:rPr lang="de-DE" sz="2400" dirty="0" smtClean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tream request/response communication (StreamDevice)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Interface needs to be well-defined, well-documented and stable</a:t>
            </a:r>
            <a:b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</a:b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Incompatible changes </a:t>
            </a: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will break all integrations (not just EPICS)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Use regular communication patterns and keep the commands stateless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Optimal </a:t>
            </a: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vendor-supplied EPICS </a:t>
            </a: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Integration:</a:t>
            </a:r>
            <a:b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</a:b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Protocol </a:t>
            </a: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file and matching simple test </a:t>
            </a: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application (names and screens will not be used)</a:t>
            </a: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/>
            </a:r>
            <a:b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</a:b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Device emulator (e.g., Python script) to support automated testing w/o hardware</a:t>
            </a:r>
            <a:endParaRPr lang="de-DE" sz="2400" dirty="0" smtClean="0">
              <a:solidFill>
                <a:srgbClr val="60737F"/>
              </a:solidFill>
              <a:latin typeface="Oswald Regular" panose="020B0604020202020204" charset="0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501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40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Conclusion</a:t>
            </a:r>
          </a:p>
        </p:txBody>
      </p:sp>
      <p:sp>
        <p:nvSpPr>
          <p:cNvPr id="3" name="Textfeld 3"/>
          <p:cNvSpPr txBox="1"/>
          <p:nvPr/>
        </p:nvSpPr>
        <p:spPr>
          <a:xfrm>
            <a:off x="721217" y="1296190"/>
            <a:ext cx="10767470" cy="4475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24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EPICS can integrate COTS devices using generic Device Support modules implementing high levels of standardization and/or flexibility.</a:t>
            </a:r>
          </a:p>
          <a:p>
            <a:pPr eaLnBrk="0" hangingPunct="0">
              <a:lnSpc>
                <a:spcPct val="120000"/>
              </a:lnSpc>
              <a:spcBef>
                <a:spcPts val="24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Such approaches allow interfacing many different devices by different vendors without coding or recompilation, by configuring the EPICS Process Database appropriately.</a:t>
            </a:r>
          </a:p>
          <a:p>
            <a:pPr eaLnBrk="0" hangingPunct="0">
              <a:lnSpc>
                <a:spcPct val="120000"/>
              </a:lnSpc>
              <a:spcBef>
                <a:spcPts val="24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Device vendors can ease EPICS integration of their devices by following standards and good practices. Companies providing EPICS consulting can help you.</a:t>
            </a:r>
          </a:p>
          <a:p>
            <a:pPr algn="ctr" eaLnBrk="0" hangingPunct="0">
              <a:lnSpc>
                <a:spcPct val="120000"/>
              </a:lnSpc>
              <a:spcBef>
                <a:spcPts val="36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4000" i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Thank you for your attention.</a:t>
            </a:r>
            <a:endParaRPr lang="de-DE" sz="4000" i="1" dirty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739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Context: EPICS IOCs in the Integration Layer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0" r="78"/>
          <a:stretch/>
        </p:blipFill>
        <p:spPr>
          <a:xfrm>
            <a:off x="314367" y="1131916"/>
            <a:ext cx="11520000" cy="55390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7250" y="708338"/>
            <a:ext cx="12663999" cy="2382592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97250" y="3606085"/>
            <a:ext cx="12663999" cy="378638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40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Context: Device Support – Connecting Records to Hardware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970159" y="1482628"/>
            <a:ext cx="3895467" cy="39324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swald Regular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6372" y="1668118"/>
            <a:ext cx="3064476" cy="5807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 Regular" panose="020B0604020202020204" charset="0"/>
              </a:rPr>
              <a:t>PVA &amp; CA Network Servers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 Regular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6372" y="4678949"/>
            <a:ext cx="3064476" cy="5807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 Regular" panose="020B0604020202020204" charset="0"/>
              </a:rPr>
              <a:t>Device Support Modules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 Regular" panose="020B06040202020202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66372" y="2359803"/>
            <a:ext cx="3064476" cy="2178133"/>
            <a:chOff x="741405" y="2298358"/>
            <a:chExt cx="3064476" cy="2178133"/>
          </a:xfrm>
        </p:grpSpPr>
        <p:sp>
          <p:nvSpPr>
            <p:cNvPr id="5" name="Rectangle 4"/>
            <p:cNvSpPr/>
            <p:nvPr/>
          </p:nvSpPr>
          <p:spPr>
            <a:xfrm>
              <a:off x="741405" y="2298358"/>
              <a:ext cx="3064476" cy="2178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Oswald Regular" panose="020B0604020202020204" charset="0"/>
                </a:rPr>
                <a:t>EPICS Process Database</a:t>
              </a:r>
            </a:p>
          </p:txBody>
        </p:sp>
        <p:pic>
          <p:nvPicPr>
            <p:cNvPr id="1028" name="Picture 4" descr="EPICS fb_epid feedback controls"/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6996" y="2657291"/>
              <a:ext cx="2993294" cy="18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feld 3"/>
          <p:cNvSpPr txBox="1"/>
          <p:nvPr/>
        </p:nvSpPr>
        <p:spPr>
          <a:xfrm>
            <a:off x="5589431" y="1631041"/>
            <a:ext cx="5899256" cy="3930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EPICS clients connect using the </a:t>
            </a:r>
            <a:r>
              <a:rPr lang="de-DE" sz="2400" i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pvAccess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 and </a:t>
            </a:r>
            <a:r>
              <a:rPr lang="de-DE" sz="2400" i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Channel </a:t>
            </a:r>
            <a:r>
              <a:rPr lang="de-DE" sz="2400" i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Access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 network protocols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Configurable interconnected objects (</a:t>
            </a:r>
            <a:r>
              <a:rPr lang="de-DE" sz="2400" i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records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) provide flexibility and functionality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Records that represent I/O channels use the </a:t>
            </a:r>
            <a:r>
              <a:rPr lang="de-DE" sz="2400" i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Device Support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 layer to connect to hardware</a:t>
            </a: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374" y="1668118"/>
            <a:ext cx="553998" cy="16064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EPICS IOC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Choices are: Standards </a:t>
            </a: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or Flexibility</a:t>
            </a:r>
          </a:p>
        </p:txBody>
      </p:sp>
      <p:sp>
        <p:nvSpPr>
          <p:cNvPr id="3" name="Textfeld 3"/>
          <p:cNvSpPr txBox="1"/>
          <p:nvPr/>
        </p:nvSpPr>
        <p:spPr>
          <a:xfrm>
            <a:off x="721217" y="1296190"/>
            <a:ext cx="10767470" cy="4832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One of the EPICS principles: </a:t>
            </a:r>
            <a:r>
              <a:rPr lang="de-DE" sz="3200" b="1" dirty="0" smtClean="0">
                <a:solidFill>
                  <a:srgbClr val="18334B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Configuration over Coding</a:t>
            </a:r>
            <a:endParaRPr lang="de-DE" sz="3200" b="1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eaLnBrk="0" hangingPunct="0">
              <a:spcAft>
                <a:spcPts val="627"/>
              </a:spcAft>
              <a:buClr>
                <a:srgbClr val="92D050"/>
              </a:buClr>
              <a:tabLst>
                <a:tab pos="392682" algn="l"/>
              </a:tabLst>
            </a:pPr>
            <a:endParaRPr lang="de-DE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eaLnBrk="0" hangingPunct="0"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115593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1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– Use a 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rich 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h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igh-level </a:t>
            </a:r>
            <a:r>
              <a:rPr lang="de-DE" sz="2400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ommunication </a:t>
            </a:r>
            <a:r>
              <a:rPr lang="de-DE" sz="2400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tandard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Rich standard covers everything you would ever need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On-the-wire protocol: standard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S</a:t>
            </a: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hifts integration effort to the device</a:t>
            </a: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2D050"/>
              </a:buClr>
              <a:tabLst>
                <a:tab pos="392682" algn="l"/>
              </a:tabLst>
            </a:pPr>
            <a:endParaRPr lang="de-DE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eaLnBrk="0" hangingPunct="0"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115593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2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– Use a 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low-level </a:t>
            </a:r>
            <a:r>
              <a:rPr lang="de-DE" sz="2400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ommunication </a:t>
            </a:r>
            <a:r>
              <a:rPr lang="de-DE" sz="2400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bstraction with a flexible configuration</a:t>
            </a:r>
            <a:endParaRPr lang="de-DE" sz="2400" dirty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Transport of messages is handled by fixed (coded) parts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Content of messages is handled by a configurable engine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On-the-wire protocol: device specific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Shifts integration effort to the IOC (message engine configuration)</a:t>
            </a:r>
          </a:p>
        </p:txBody>
      </p:sp>
      <p:pic>
        <p:nvPicPr>
          <p:cNvPr id="1028" name="Picture 4" descr="OPC 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27" y="2359746"/>
            <a:ext cx="3812253" cy="12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17363" y="4773921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Oswald Regular" panose="020B0604020202020204" charset="0"/>
              </a:rPr>
              <a:t>StreamDevice</a:t>
            </a:r>
            <a:endParaRPr lang="en-US" sz="4000" dirty="0">
              <a:latin typeface="Oswald Regular" panose="020B0604020202020204" charset="0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9690522" y="1792230"/>
            <a:ext cx="1815975" cy="4051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i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Two examples:</a:t>
            </a:r>
            <a:endParaRPr lang="de-DE" sz="2400" i="1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505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1 – OPC UA: Interfacing SCADA to Controllers (PLCs)</a:t>
            </a:r>
          </a:p>
        </p:txBody>
      </p:sp>
      <p:sp>
        <p:nvSpPr>
          <p:cNvPr id="3" name="Textfeld 3"/>
          <p:cNvSpPr txBox="1"/>
          <p:nvPr/>
        </p:nvSpPr>
        <p:spPr>
          <a:xfrm>
            <a:off x="721217" y="1296190"/>
            <a:ext cx="10767470" cy="4588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Industrial standard (2006) to interface </a:t>
            </a:r>
            <a:r>
              <a:rPr lang="de-DE" sz="2400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</a:t>
            </a: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ontrollers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Covers data, alarms, events, historical data, remote methods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Symbolic addressing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Browsable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Based on OPC Classic (Microsoft, 1996), adding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Portability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WAN Support (TCP instead of DCOM)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Safety/security </a:t>
            </a: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(certificate-based authentication and encrypted connection)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Information modeling (user-defined structures)</a:t>
            </a:r>
            <a:endParaRPr lang="de-DE" sz="2400" dirty="0" smtClean="0">
              <a:solidFill>
                <a:srgbClr val="60737F"/>
              </a:solidFill>
              <a:latin typeface="Oswald Regular" panose="020B0604020202020204" charset="0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Gaining momentum as universal integration standard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Some controllers (e.g</a:t>
            </a:r>
            <a:r>
              <a:rPr lang="de-DE" sz="2400" dirty="0" smtClean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., </a:t>
            </a:r>
            <a:r>
              <a:rPr lang="de-DE" sz="2400" dirty="0" smtClean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Siemens S7-1500 series PLCs) offer an embedded OPC UA server</a:t>
            </a:r>
          </a:p>
        </p:txBody>
      </p:sp>
      <p:pic>
        <p:nvPicPr>
          <p:cNvPr id="5" name="Picture 4" descr="OPC 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27" y="2359746"/>
            <a:ext cx="3812253" cy="12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1 – </a:t>
            </a: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OPC UA: Integration Workflow</a:t>
            </a:r>
          </a:p>
        </p:txBody>
      </p:sp>
      <p:sp>
        <p:nvSpPr>
          <p:cNvPr id="3" name="Textfeld 3"/>
          <p:cNvSpPr txBox="1"/>
          <p:nvPr/>
        </p:nvSpPr>
        <p:spPr>
          <a:xfrm>
            <a:off x="721217" y="1296190"/>
            <a:ext cx="3813713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Step 1: Browse the server to find the interesting things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28" y="2657103"/>
            <a:ext cx="3609975" cy="3038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77" y="838586"/>
            <a:ext cx="4543425" cy="5762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45014" y="4738575"/>
            <a:ext cx="1165451" cy="3583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41957" y="1495168"/>
            <a:ext cx="2594919" cy="383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3"/>
          <p:cNvSpPr txBox="1"/>
          <p:nvPr/>
        </p:nvSpPr>
        <p:spPr>
          <a:xfrm>
            <a:off x="3027406" y="5985428"/>
            <a:ext cx="30150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000" i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Free browsing tool: </a:t>
            </a:r>
            <a:r>
              <a:rPr lang="de-DE" sz="2000" b="1" i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UaExpert</a:t>
            </a:r>
            <a:endParaRPr lang="de-DE" sz="2000" b="1" i="1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94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1 – </a:t>
            </a: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OPC UA: Integration Workflow</a:t>
            </a:r>
          </a:p>
        </p:txBody>
      </p:sp>
      <p:sp>
        <p:nvSpPr>
          <p:cNvPr id="5" name="Textfeld 3"/>
          <p:cNvSpPr txBox="1"/>
          <p:nvPr/>
        </p:nvSpPr>
        <p:spPr>
          <a:xfrm>
            <a:off x="721217" y="1296190"/>
            <a:ext cx="106840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Step 2: Configure the IOC by connecting to the OPC UA server from the startup script...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721216" y="2099079"/>
            <a:ext cx="99920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550" lvl="2"/>
            <a:r>
              <a:rPr lang="en-US" altLang="en-US" sz="2000" dirty="0" err="1">
                <a:latin typeface="Consolas" panose="020B0609020204030204" pitchFamily="49" charset="0"/>
              </a:rPr>
              <a:t>opcuaCreateSession</a:t>
            </a:r>
            <a:r>
              <a:rPr lang="en-US" altLang="en-US" sz="2000" dirty="0">
                <a:latin typeface="Consolas" panose="020B0609020204030204" pitchFamily="49" charset="0"/>
              </a:rPr>
              <a:t> </a:t>
            </a:r>
            <a:r>
              <a:rPr lang="en-US" altLang="en-US" sz="2000" dirty="0" smtClean="0">
                <a:latin typeface="Consolas" panose="020B0609020204030204" pitchFamily="49" charset="0"/>
              </a:rPr>
              <a:t>PLC1 </a:t>
            </a:r>
            <a:r>
              <a:rPr lang="en-US" altLang="en-US" sz="2000" dirty="0" err="1">
                <a:latin typeface="Consolas" panose="020B0609020204030204" pitchFamily="49" charset="0"/>
              </a:rPr>
              <a:t>opc.tcp</a:t>
            </a:r>
            <a:r>
              <a:rPr lang="en-US" altLang="en-US" sz="2000" dirty="0" smtClean="0">
                <a:latin typeface="Consolas" panose="020B0609020204030204" pitchFamily="49" charset="0"/>
              </a:rPr>
              <a:t>://plc1.controls.local:4840</a:t>
            </a:r>
            <a:endParaRPr lang="en-US" altLang="en-US" sz="2000" dirty="0">
              <a:latin typeface="Consolas" panose="020B0609020204030204" pitchFamily="49" charset="0"/>
            </a:endParaRPr>
          </a:p>
          <a:p>
            <a:pPr marL="82550" lvl="2"/>
            <a:r>
              <a:rPr lang="en-US" altLang="en-US" sz="2000" dirty="0" err="1">
                <a:latin typeface="Consolas" panose="020B0609020204030204" pitchFamily="49" charset="0"/>
              </a:rPr>
              <a:t>opcuaCreateSubscription</a:t>
            </a:r>
            <a:r>
              <a:rPr lang="en-US" altLang="en-US" sz="2000" dirty="0">
                <a:latin typeface="Consolas" panose="020B0609020204030204" pitchFamily="49" charset="0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SUB1</a:t>
            </a:r>
            <a:r>
              <a:rPr lang="en-US" altLang="en-US" sz="2000" dirty="0" smtClean="0">
                <a:latin typeface="Consolas" panose="020B0609020204030204" pitchFamily="49" charset="0"/>
              </a:rPr>
              <a:t> PLC1 200</a:t>
            </a:r>
            <a:endParaRPr lang="en-US" altLang="en-US" sz="2000" dirty="0">
              <a:latin typeface="Consolas" panose="020B0609020204030204" pitchFamily="49" charset="0"/>
            </a:endParaRPr>
          </a:p>
        </p:txBody>
      </p:sp>
      <p:sp>
        <p:nvSpPr>
          <p:cNvPr id="7" name="Textfeld 3"/>
          <p:cNvSpPr txBox="1"/>
          <p:nvPr/>
        </p:nvSpPr>
        <p:spPr>
          <a:xfrm>
            <a:off x="3126260" y="4410789"/>
            <a:ext cx="874858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record(</a:t>
            </a:r>
            <a:r>
              <a:rPr lang="en-US" altLang="en-US" sz="2000" dirty="0" err="1">
                <a:latin typeface="Consolas" panose="020B0609020204030204" pitchFamily="49" charset="0"/>
              </a:rPr>
              <a:t>ai</a:t>
            </a:r>
            <a:r>
              <a:rPr lang="en-US" altLang="en-US" sz="2000" dirty="0">
                <a:latin typeface="Consolas" panose="020B0609020204030204" pitchFamily="49" charset="0"/>
              </a:rPr>
              <a:t>, </a:t>
            </a:r>
            <a:r>
              <a:rPr lang="en-US" altLang="en-US" sz="2000" dirty="0" smtClean="0">
                <a:latin typeface="Consolas" panose="020B0609020204030204" pitchFamily="49" charset="0"/>
              </a:rPr>
              <a:t>"$(DEVICE):dbl1") </a:t>
            </a:r>
            <a:r>
              <a:rPr lang="en-US" altLang="en-US" sz="2000" dirty="0">
                <a:latin typeface="Consolas" panose="020B0609020204030204" pitchFamily="49" charset="0"/>
              </a:rPr>
              <a:t>{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field(DTYP, "</a:t>
            </a:r>
            <a:r>
              <a:rPr lang="en-US" altLang="en-US" sz="2000" b="1" dirty="0">
                <a:latin typeface="Consolas" panose="020B0609020204030204" pitchFamily="49" charset="0"/>
              </a:rPr>
              <a:t>OPCUA</a:t>
            </a:r>
            <a:r>
              <a:rPr lang="en-US" altLang="en-US" sz="2000" dirty="0">
                <a:latin typeface="Consolas" panose="020B0609020204030204" pitchFamily="49" charset="0"/>
              </a:rPr>
              <a:t>")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field(INP,  </a:t>
            </a:r>
            <a:r>
              <a:rPr lang="en-US" altLang="en-US" sz="2000" dirty="0" smtClean="0">
                <a:latin typeface="Consolas" panose="020B0609020204030204" pitchFamily="49" charset="0"/>
              </a:rPr>
              <a:t>"@</a:t>
            </a:r>
            <a:r>
              <a:rPr lang="en-US" alt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SUB1</a:t>
            </a:r>
            <a:r>
              <a:rPr lang="en-US" altLang="en-US" sz="2000" dirty="0" smtClean="0">
                <a:latin typeface="Consolas" panose="020B0609020204030204" pitchFamily="49" charset="0"/>
              </a:rPr>
              <a:t> </a:t>
            </a:r>
            <a:r>
              <a:rPr lang="en-US" altLang="en-US" sz="2000" dirty="0">
                <a:latin typeface="Consolas" panose="020B0609020204030204" pitchFamily="49" charset="0"/>
              </a:rPr>
              <a:t>ns=3;s=\"Data_block_1\".\"</a:t>
            </a:r>
            <a:r>
              <a:rPr lang="en-US" altLang="en-US" sz="2000" dirty="0" err="1">
                <a:latin typeface="Consolas" panose="020B0609020204030204" pitchFamily="49" charset="0"/>
              </a:rPr>
              <a:t>myDouble</a:t>
            </a:r>
            <a:r>
              <a:rPr lang="en-US" altLang="en-US" sz="2000" dirty="0" smtClean="0">
                <a:latin typeface="Consolas" panose="020B0609020204030204" pitchFamily="49" charset="0"/>
              </a:rPr>
              <a:t>\"")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</a:t>
            </a:r>
            <a:r>
              <a:rPr lang="en-US" altLang="en-US" sz="2000" dirty="0" smtClean="0">
                <a:latin typeface="Consolas" panose="020B0609020204030204" pitchFamily="49" charset="0"/>
              </a:rPr>
              <a:t>   field(PREC, </a:t>
            </a:r>
            <a:r>
              <a:rPr lang="en-US" altLang="en-US" sz="2000" dirty="0">
                <a:latin typeface="Consolas" panose="020B0609020204030204" pitchFamily="49" charset="0"/>
              </a:rPr>
              <a:t>"</a:t>
            </a:r>
            <a:r>
              <a:rPr lang="en-US" altLang="en-US" sz="2000" dirty="0" smtClean="0">
                <a:latin typeface="Consolas" panose="020B0609020204030204" pitchFamily="49" charset="0"/>
              </a:rPr>
              <a:t>3</a:t>
            </a:r>
            <a:r>
              <a:rPr lang="en-US" altLang="en-US" sz="2000" dirty="0">
                <a:latin typeface="Consolas" panose="020B0609020204030204" pitchFamily="49" charset="0"/>
              </a:rPr>
              <a:t>"</a:t>
            </a:r>
            <a:r>
              <a:rPr lang="en-US" altLang="en-US" sz="2000" dirty="0" smtClean="0">
                <a:latin typeface="Consolas" panose="020B0609020204030204" pitchFamily="49" charset="0"/>
              </a:rPr>
              <a:t>)</a:t>
            </a:r>
            <a:endParaRPr lang="en-US" altLang="en-US" sz="2000" dirty="0">
              <a:latin typeface="Consolas" panose="020B0609020204030204" pitchFamily="49" charset="0"/>
            </a:endParaRPr>
          </a:p>
          <a:p>
            <a:pPr marL="82550" lvl="2"/>
            <a:r>
              <a:rPr lang="en-US" altLang="en-US" sz="2000" dirty="0" smtClean="0">
                <a:latin typeface="Consolas" panose="020B0609020204030204" pitchFamily="49" charset="0"/>
              </a:rPr>
              <a:t>}</a:t>
            </a:r>
            <a:endParaRPr lang="en-US" altLang="en-US" sz="2000" dirty="0">
              <a:latin typeface="Consolas" panose="020B0609020204030204" pitchFamily="49" charset="0"/>
            </a:endParaRPr>
          </a:p>
        </p:txBody>
      </p:sp>
      <p:sp>
        <p:nvSpPr>
          <p:cNvPr id="8" name="Textfeld 3"/>
          <p:cNvSpPr txBox="1"/>
          <p:nvPr/>
        </p:nvSpPr>
        <p:spPr>
          <a:xfrm>
            <a:off x="721216" y="3382100"/>
            <a:ext cx="3278252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...and adding an EPICS record to your database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888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1 – </a:t>
            </a: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OPC UA: Integration Workflow</a:t>
            </a:r>
          </a:p>
        </p:txBody>
      </p:sp>
      <p:sp>
        <p:nvSpPr>
          <p:cNvPr id="3" name="Textfeld 3"/>
          <p:cNvSpPr txBox="1"/>
          <p:nvPr/>
        </p:nvSpPr>
        <p:spPr>
          <a:xfrm>
            <a:off x="721217" y="1296190"/>
            <a:ext cx="106840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Step 3: Design your client applications and connect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1853683"/>
            <a:ext cx="10058400" cy="465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40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Other Communication Standards Supported by EPICS</a:t>
            </a:r>
          </a:p>
        </p:txBody>
      </p:sp>
      <p:sp>
        <p:nvSpPr>
          <p:cNvPr id="3" name="Textfeld 3"/>
          <p:cNvSpPr txBox="1"/>
          <p:nvPr/>
        </p:nvSpPr>
        <p:spPr>
          <a:xfrm>
            <a:off x="721217" y="1296190"/>
            <a:ext cx="7940869" cy="529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OPC Classic </a:t>
            </a:r>
            <a:endParaRPr lang="de-DE" sz="2400" dirty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marL="342900" indent="-342900" eaLnBrk="0" hangingPunct="0"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Predecessor (subset) of OPC UA; Windows only; local network only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Bef>
                <a:spcPts val="24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EtherCAT</a:t>
            </a:r>
          </a:p>
          <a:p>
            <a:pPr marL="342900" indent="-342900" eaLnBrk="0" hangingPunct="0"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Ethernet based fieldbus technology</a:t>
            </a:r>
          </a:p>
          <a:p>
            <a:pPr marL="342900" indent="-342900" eaLnBrk="0" hangingPunct="0"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Real-time capability (deterministic)</a:t>
            </a:r>
          </a:p>
          <a:p>
            <a:pPr eaLnBrk="0" hangingPunct="0">
              <a:lnSpc>
                <a:spcPct val="120000"/>
              </a:lnSpc>
              <a:spcBef>
                <a:spcPts val="24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MODBUS </a:t>
            </a:r>
            <a:endParaRPr lang="de-DE" sz="2400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marL="342900" indent="-342900" eaLnBrk="0" hangingPunct="0"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Often used to integrate remote I/O suited for PLCs directly into an EPICS IOC</a:t>
            </a:r>
          </a:p>
          <a:p>
            <a:pPr eaLnBrk="0" hangingPunct="0">
              <a:lnSpc>
                <a:spcPct val="120000"/>
              </a:lnSpc>
              <a:spcBef>
                <a:spcPts val="2400"/>
              </a:spcBef>
              <a:buClr>
                <a:srgbClr val="92D050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Oswald Regular" panose="020B0604020202020204" charset="0"/>
                <a:ea typeface="Milo-Medium"/>
                <a:cs typeface="Source Sans Pro"/>
              </a:rPr>
              <a:t>BACnet</a:t>
            </a:r>
          </a:p>
          <a:p>
            <a:pPr marL="342900" indent="-342900" eaLnBrk="0" hangingPunct="0"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Standard used in Building </a:t>
            </a:r>
            <a:r>
              <a:rPr lang="de-DE" sz="2000" dirty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A</a:t>
            </a: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utomation and Control:</a:t>
            </a:r>
            <a:b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</a:br>
            <a:r>
              <a:rPr lang="de-DE" sz="2000" dirty="0" smtClean="0">
                <a:solidFill>
                  <a:srgbClr val="60737F"/>
                </a:solidFill>
                <a:latin typeface="Source Sans Pro" panose="020B0604020202020204" charset="0"/>
                <a:ea typeface="Milo-Medium"/>
                <a:cs typeface="Source Sans Pro"/>
              </a:rPr>
              <a:t>HVAC, lighting, cooling water, fire detection </a:t>
            </a:r>
            <a:endParaRPr lang="de-DE" sz="2400" dirty="0" smtClean="0">
              <a:solidFill>
                <a:srgbClr val="60737F"/>
              </a:solidFill>
              <a:latin typeface="Oswald Regular" panose="020B0604020202020204" charset="0"/>
              <a:ea typeface="Milo-Medium"/>
              <a:cs typeface="Source Sans Pro"/>
            </a:endParaRPr>
          </a:p>
          <a:p>
            <a:pPr eaLnBrk="0" hangingPunct="0">
              <a:spcBef>
                <a:spcPts val="600"/>
              </a:spcBef>
              <a:buClr>
                <a:srgbClr val="92D050"/>
              </a:buClr>
              <a:tabLst>
                <a:tab pos="392682" algn="l"/>
              </a:tabLst>
            </a:pPr>
            <a:endParaRPr lang="de-DE" sz="2400" dirty="0" smtClean="0">
              <a:solidFill>
                <a:srgbClr val="60737F"/>
              </a:solidFill>
              <a:latin typeface="Oswald Regular" panose="020B0604020202020204" charset="0"/>
              <a:ea typeface="Milo-Medium"/>
              <a:cs typeface="Source Sans Pro"/>
            </a:endParaRPr>
          </a:p>
        </p:txBody>
      </p:sp>
      <p:pic>
        <p:nvPicPr>
          <p:cNvPr id="5124" name="Picture 4" descr="MODBUS TCP and RTU - Fieldbus protocols (ABB 800xA DCS distributed control  syste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612" y="3529320"/>
            <a:ext cx="2476414" cy="12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Cnet Web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63" y="5134352"/>
            <a:ext cx="2772976" cy="5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therCAT Connectivity of PI Product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548" y="2139948"/>
            <a:ext cx="2854541" cy="160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C SERVER - SiVMS - The World of IP Vide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100" y="1409570"/>
            <a:ext cx="2043926" cy="5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 Light</vt:lpstr>
      <vt:lpstr>Consolas</vt:lpstr>
      <vt:lpstr>Calibri</vt:lpstr>
      <vt:lpstr>Source Sans Pro</vt:lpstr>
      <vt:lpstr>Oswald Regular</vt:lpstr>
      <vt:lpstr>Milo-Medium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2020-10-20T13:08:25Z</dcterms:created>
  <dcterms:modified xsi:type="dcterms:W3CDTF">2020-10-20T13:09:50Z</dcterms:modified>
</cp:coreProperties>
</file>