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86" r:id="rId2"/>
    <p:sldId id="289" r:id="rId3"/>
    <p:sldId id="296" r:id="rId4"/>
    <p:sldId id="300" r:id="rId5"/>
    <p:sldId id="298" r:id="rId6"/>
  </p:sldIdLst>
  <p:sldSz cx="12192000" cy="6858000"/>
  <p:notesSz cx="6858000" cy="9144000"/>
  <p:embeddedFontLst>
    <p:embeddedFont>
      <p:font typeface="Source Sans Pro" panose="020B0604020202020204" charset="0"/>
      <p:regular r:id="rId9"/>
      <p:bold r:id="rId10"/>
      <p:italic r:id="rId11"/>
      <p:boldItalic r:id="rId12"/>
    </p:embeddedFont>
    <p:embeddedFont>
      <p:font typeface="Oswald Regular" panose="020B0604020202020204" charset="0"/>
      <p:regular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6BB8"/>
    <a:srgbClr val="C0D0CF"/>
    <a:srgbClr val="A91D37"/>
    <a:srgbClr val="000000"/>
    <a:srgbClr val="EFB531"/>
    <a:srgbClr val="0033C3"/>
    <a:srgbClr val="D3D3D3"/>
    <a:srgbClr val="B8B8B8"/>
    <a:srgbClr val="115593"/>
    <a:srgbClr val="02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32" autoAdjust="0"/>
    <p:restoredTop sz="97467" autoAdjust="0"/>
  </p:normalViewPr>
  <p:slideViewPr>
    <p:cSldViewPr snapToGrid="0">
      <p:cViewPr varScale="1">
        <p:scale>
          <a:sx n="78" d="100"/>
          <a:sy n="78" d="100"/>
        </p:scale>
        <p:origin x="108" y="57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2" d="100"/>
          <a:sy n="122" d="100"/>
        </p:scale>
        <p:origin x="491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59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5E76C91-9915-4458-B23D-3EA6540160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6FB7AE3-DFD2-49AA-A887-7324B1F10A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E58FE-3AE1-4995-80E6-8AF0F1DA0E4E}" type="datetimeFigureOut">
              <a:rPr lang="de-DE" smtClean="0"/>
              <a:t>21.10.2020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FC00001-5093-43F7-BD9F-EF265DE522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453EC2C-99A1-4C15-A25C-1C6F2B3A89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47158-EF9E-49A5-B018-E307E4952F0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5321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91381-FB9B-4B1C-99E3-890DFD4525D3}" type="datetimeFigureOut">
              <a:rPr lang="de-DE" smtClean="0"/>
              <a:t>21.10.2020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9B650-A7F0-464D-8688-D88779A13E2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650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03146D-F9CD-4667-9733-9159758359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D83CE06-6889-4F07-9BDB-F60D87A011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369807-43E9-4E6F-A3E0-5D77B68F98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21.10.2020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9A6AF13-49B3-4FE9-B94D-0CD8BBAE9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4B81F20-5618-4C2C-B875-915115B7E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7234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5F8505-DC85-4124-B03D-74FED5553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DCD297E-272F-4873-A2EA-99254EB5A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9079D37-5C54-4648-BC05-D93512E0FE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21.10.2020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FC2188-E367-4F3B-B212-CBD08385D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EB827D5-7942-4DB0-866C-DFD78B5C2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9997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E50A8C9-E3BB-4DA1-AF29-8CB58BAE5E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5998828-6246-499E-8416-8FA63C50DC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CA716FF-32E2-417F-8FB2-3B74298210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21.10.2020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976C2B-432E-40FA-BD82-526215F83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8DD793-DB9D-48DE-BE05-FB76A1153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1109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80AC99-2076-43D9-B787-7562050BC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3EEA89-F850-4F9A-AF61-50796D810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59DD63-82FB-45C4-9C46-A46D9D89D7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21.10.2020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2F4776-D99C-4135-B29D-B7D988671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F7797C-8BB4-442E-8DDB-97B3C1E12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0152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F8B62F-7BA0-465D-BEBF-182FFE6CD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115AEB-4E22-4AC3-A18A-016278299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BD60CA-7E10-4594-A689-D06550C903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21.10.2020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2C4FC93-C90F-4DC1-81C0-083990C3E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B77A670-2D23-47BD-B759-B5E5CF525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3813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723B35-854E-4696-8A87-7E7B728A3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645F74-BD8D-4E4E-BDB9-D02A44EEAA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361FF99-02E9-4119-919B-E4B5BEC23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9927D07-FAB5-4FEF-91B2-B2533B9FDA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21.10.2020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5283F85-213C-4B7A-9B9D-F8AD8A926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123057A-E691-4F8C-9DE9-72DBAB7EE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6650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3BEA62-38E6-4B5F-AD25-C14259874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A12F239-6267-4445-88DA-C6FA8FDAF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98EFE8D-222A-401D-9C0F-BC9592B99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52B5365-1527-4EE6-B7A0-96E7210401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DA62BEE-9E9A-4648-BE58-51CCA22500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1F725D7-3A71-4698-AD5D-05CA495604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21.10.2020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F205A89-55DB-4AA1-9811-6CB6C2534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88FAFAE-4685-4696-8BE6-A9FF1C1EC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2133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BCFD02-FCDE-4CDE-BBD9-303E9235C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CE4FC69-EEA5-4B6F-9EDC-3FE3A444E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21.10.2020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5CD84CD-7858-4431-B124-3BC3FE4B8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53F721B-6992-4CBE-92C7-8C16E4774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8700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7638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47622E-6FA0-48E8-841D-5199DDA5B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4C957F8-4344-4A7D-9FA7-6EBAC93AB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1139DC7-5A2B-438D-B985-4A4B096EFB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6CE11AD-5C9B-4155-94F7-DAA73F19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21.10.2020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3BA642A-8B77-4D6B-92C3-91DD03805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882536F-7F1A-47B5-96F6-7CCF0B54C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6525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3AF85-EB0C-4B9D-A332-DFE9B7A53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D11919E-478C-47FE-A050-93C6355CEC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CC08F94-D57A-4C09-81F4-00E41C9F9B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00857B2-BC24-4673-8C75-6C4D5949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B9AAF2-2243-4209-A85C-F7036AF186DC}" type="datetimeFigureOut">
              <a:rPr lang="de-DE" smtClean="0"/>
              <a:t>21.10.2020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7CFE2D3-1321-4B02-A5E1-2F6145178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E0553D3-324D-4DAF-814A-4A7C55D8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AB555-1637-45AA-8BE3-A522B2EDF89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6836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E3195E9B-F05D-4615-B542-936C8762006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004955" y="6123708"/>
            <a:ext cx="656278" cy="34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1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i.appveyor.com/" TargetMode="External"/><Relationship Id="rId2" Type="http://schemas.openxmlformats.org/officeDocument/2006/relationships/hyperlink" Target="https://travis-ci.org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i.appveyor.com/" TargetMode="External"/><Relationship Id="rId2" Type="http://schemas.openxmlformats.org/officeDocument/2006/relationships/hyperlink" Target="https://github.com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epics-base/ci-scripts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B200AE4-4BB0-45E2-BF76-953BC07FE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84EAC81-8748-45A9-9E48-D8B6C99A5DB4}"/>
              </a:ext>
            </a:extLst>
          </p:cNvPr>
          <p:cNvSpPr txBox="1"/>
          <p:nvPr/>
        </p:nvSpPr>
        <p:spPr>
          <a:xfrm>
            <a:off x="3325092" y="4597651"/>
            <a:ext cx="8090420" cy="14514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eaLnBrk="0" hangingPunct="0"/>
            <a:r>
              <a:rPr lang="de-DE" sz="4400" spc="30" dirty="0">
                <a:solidFill>
                  <a:srgbClr val="C7DE37"/>
                </a:solidFill>
                <a:latin typeface="Oswald Regular"/>
                <a:cs typeface="Oswald Regular"/>
              </a:rPr>
              <a:t>c</a:t>
            </a:r>
            <a:r>
              <a:rPr lang="de-DE" sz="4400" spc="30" dirty="0" smtClean="0">
                <a:solidFill>
                  <a:srgbClr val="C7DE37"/>
                </a:solidFill>
                <a:latin typeface="Oswald Regular"/>
                <a:cs typeface="Oswald Regular"/>
              </a:rPr>
              <a:t>i-scripts:</a:t>
            </a:r>
            <a:br>
              <a:rPr lang="de-DE" sz="4400" spc="30" dirty="0" smtClean="0">
                <a:solidFill>
                  <a:srgbClr val="C7DE37"/>
                </a:solidFill>
                <a:latin typeface="Oswald Regular"/>
                <a:cs typeface="Oswald Regular"/>
              </a:rPr>
            </a:br>
            <a:r>
              <a:rPr lang="de-DE" sz="4400" spc="30" dirty="0" smtClean="0">
                <a:solidFill>
                  <a:srgbClr val="C7DE37"/>
                </a:solidFill>
                <a:latin typeface="Oswald Regular"/>
                <a:cs typeface="Oswald Regular"/>
              </a:rPr>
              <a:t>Shared CI scripts for EPICS modules</a:t>
            </a:r>
            <a:endParaRPr lang="de-DE" sz="4400" spc="30" dirty="0">
              <a:solidFill>
                <a:srgbClr val="C7DE37"/>
              </a:solidFill>
              <a:latin typeface="Oswald Regular"/>
              <a:cs typeface="Oswald Regular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0B20AEB-16DA-447D-918E-30BDB777D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3617" y="1513153"/>
            <a:ext cx="1865076" cy="98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2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9283883" cy="5181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What?</a:t>
            </a:r>
            <a:endParaRPr lang="de-DE" sz="3200" b="1" dirty="0" smtClean="0">
              <a:solidFill>
                <a:srgbClr val="60737F"/>
              </a:solidFill>
              <a:latin typeface="Oswald Regular" panose="02000503000000000000" pitchFamily="2" charset="0"/>
              <a:ea typeface="Milo-Medium"/>
              <a:cs typeface="Source Sans Pro"/>
            </a:endParaRP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EPICS module helper 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scripts for 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CI services 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as a Git submodule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US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Easy to use:</a:t>
            </a:r>
          </a:p>
          <a:p>
            <a:pPr marL="914400" lvl="1" indent="-457200" eaLnBrk="0" hangingPunct="0">
              <a:buClr>
                <a:srgbClr val="C7DE37"/>
              </a:buClr>
              <a:buFont typeface="+mj-lt"/>
              <a:buAutoNum type="arabicPeriod"/>
              <a:tabLst>
                <a:tab pos="392682" algn="l"/>
              </a:tabLst>
            </a:pPr>
            <a:r>
              <a:rPr lang="en-US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Add ci-scripts as a </a:t>
            </a:r>
            <a:r>
              <a:rPr lang="en-US" sz="20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Git</a:t>
            </a:r>
            <a:r>
              <a:rPr lang="en-US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submodule to your EPICS software module</a:t>
            </a:r>
          </a:p>
          <a:p>
            <a:pPr marL="914400" lvl="1" indent="-457200" eaLnBrk="0" hangingPunct="0">
              <a:buClr>
                <a:srgbClr val="C7DE37"/>
              </a:buClr>
              <a:buFont typeface="+mj-lt"/>
              <a:buAutoNum type="arabicPeriod"/>
              <a:tabLst>
                <a:tab pos="392682" algn="l"/>
              </a:tabLst>
            </a:pPr>
            <a:r>
              <a:rPr lang="en-US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Copy </a:t>
            </a:r>
            <a:r>
              <a:rPr lang="en-US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an example </a:t>
            </a:r>
            <a:r>
              <a:rPr lang="en-US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configuration </a:t>
            </a:r>
            <a:r>
              <a:rPr lang="en-US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and adapt </a:t>
            </a:r>
            <a:r>
              <a:rPr lang="en-US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it to </a:t>
            </a:r>
            <a:r>
              <a:rPr lang="en-US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your needs</a:t>
            </a:r>
          </a:p>
          <a:p>
            <a:pPr marL="914400" lvl="1" indent="-457200" eaLnBrk="0" hangingPunct="0">
              <a:buClr>
                <a:srgbClr val="C7DE37"/>
              </a:buClr>
              <a:buFont typeface="+mj-lt"/>
              <a:buAutoNum type="arabicPeriod"/>
              <a:tabLst>
                <a:tab pos="392682" algn="l"/>
              </a:tabLst>
            </a:pPr>
            <a:r>
              <a:rPr lang="en-US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Activate your repository on the CI </a:t>
            </a:r>
            <a:r>
              <a:rPr lang="en-US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service platform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US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Features:</a:t>
            </a:r>
          </a:p>
          <a:p>
            <a:pPr marL="914400" lvl="1" indent="-457200" eaLnBrk="0" hangingPunct="0"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Compile against different branches or releases of EPICS Base and additional dependencies (modules like </a:t>
            </a:r>
            <a:r>
              <a:rPr lang="en-GB" sz="20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asyn</a:t>
            </a: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, </a:t>
            </a:r>
            <a:r>
              <a:rPr lang="en-GB" sz="20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std</a:t>
            </a: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, sequencer, etc</a:t>
            </a:r>
            <a:r>
              <a:rPr lang="en-GB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.)</a:t>
            </a:r>
            <a:endParaRPr lang="en-US" sz="20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914400" lvl="1" indent="-457200" eaLnBrk="0" hangingPunct="0"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US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Define setup files with sets of dependencies (versions and locations)</a:t>
            </a:r>
          </a:p>
          <a:p>
            <a:pPr marL="914400" lvl="1" indent="-457200" eaLnBrk="0" hangingPunct="0"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US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Cross-compile to RTEMS, running tests in the </a:t>
            </a:r>
            <a:r>
              <a:rPr lang="en-US" sz="20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qemu</a:t>
            </a:r>
            <a:r>
              <a:rPr lang="en-US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emulator</a:t>
            </a:r>
          </a:p>
          <a:p>
            <a:pPr marL="914400" lvl="1" indent="-457200" eaLnBrk="0" hangingPunct="0"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US" sz="20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Git</a:t>
            </a:r>
            <a:r>
              <a:rPr lang="en-US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submodule: developments in ci-scripts can’t break your module </a:t>
            </a:r>
            <a:endParaRPr lang="en-US" sz="2400" dirty="0" smtClean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US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Supports multiple free public CI services</a:t>
            </a:r>
            <a:endParaRPr lang="en-US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25748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8390481" cy="50998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Supported CI Services</a:t>
            </a:r>
            <a:endParaRPr lang="de-DE" sz="3200" b="1" dirty="0" smtClean="0">
              <a:solidFill>
                <a:srgbClr val="60737F"/>
              </a:solidFill>
              <a:latin typeface="Oswald Regular" panose="02000503000000000000" pitchFamily="2" charset="0"/>
              <a:ea typeface="Milo-Medium"/>
              <a:cs typeface="Source Sans Pro"/>
            </a:endParaRPr>
          </a:p>
          <a:p>
            <a:pPr marL="342900" indent="-342900" eaLnBrk="0" hangingPunct="0">
              <a:spcBef>
                <a:spcPts val="12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b="1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Travis-CI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(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  <a:hlinkClick r:id="rId2"/>
              </a:rPr>
              <a:t>https://travis-ci.org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  <a:hlinkClick r:id="rId2"/>
              </a:rPr>
              <a:t>/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)</a:t>
            </a:r>
            <a:endParaRPr lang="en-GB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800100" lvl="1" indent="-342900" eaLnBrk="0" hangingPunct="0"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Five runners on Linux/Windows (one on </a:t>
            </a:r>
            <a:r>
              <a:rPr lang="en-GB" sz="20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MacOS</a:t>
            </a:r>
            <a:r>
              <a:rPr lang="en-GB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)</a:t>
            </a:r>
          </a:p>
          <a:p>
            <a:pPr marL="800100" lvl="1" indent="-342900" eaLnBrk="0" hangingPunct="0"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Host </a:t>
            </a: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builds on Linux (</a:t>
            </a:r>
            <a:r>
              <a:rPr lang="en-GB" sz="20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gcc</a:t>
            </a: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, </a:t>
            </a:r>
            <a:r>
              <a:rPr lang="en-GB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clang),</a:t>
            </a:r>
            <a:br>
              <a:rPr lang="en-GB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</a:br>
            <a:r>
              <a:rPr lang="en-GB" sz="20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MacOS</a:t>
            </a:r>
            <a:r>
              <a:rPr lang="en-GB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(clang) and Windows (</a:t>
            </a:r>
            <a:r>
              <a:rPr lang="en-GB" sz="20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gcc</a:t>
            </a:r>
            <a:r>
              <a:rPr lang="en-GB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/</a:t>
            </a:r>
            <a:r>
              <a:rPr lang="en-GB" sz="20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MinGW</a:t>
            </a:r>
            <a:r>
              <a:rPr lang="en-GB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, VS 2017)</a:t>
            </a:r>
            <a:endParaRPr lang="en-GB" sz="20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800100" lvl="1" indent="-342900" eaLnBrk="0" hangingPunct="0"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Cross builds for </a:t>
            </a:r>
            <a:r>
              <a:rPr lang="en-GB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RTEMS 4.9 &amp; 4.10, </a:t>
            </a: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Windows </a:t>
            </a:r>
            <a:r>
              <a:rPr lang="en-GB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(</a:t>
            </a:r>
            <a:r>
              <a:rPr lang="en-GB" sz="20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MinGW</a:t>
            </a:r>
            <a:r>
              <a:rPr lang="en-GB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/WINE)</a:t>
            </a:r>
          </a:p>
          <a:p>
            <a:pPr marL="800100" lvl="1" indent="-342900" eaLnBrk="0" hangingPunct="0"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Dependencies are cached (faster builds)</a:t>
            </a:r>
            <a:endParaRPr lang="en-GB" sz="2400" dirty="0" smtClean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342900" indent="-342900" eaLnBrk="0" hangingPunct="0">
              <a:spcBef>
                <a:spcPts val="24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b="1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AppVeyor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(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  <a:hlinkClick r:id="rId3"/>
              </a:rPr>
              <a:t>https://ci.appveyor.com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  <a:hlinkClick r:id="rId3"/>
              </a:rPr>
              <a:t>/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)</a:t>
            </a:r>
            <a:endParaRPr lang="en-GB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800100" lvl="1" indent="-342900" eaLnBrk="0" hangingPunct="0"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Only one </a:t>
            </a:r>
            <a:r>
              <a:rPr lang="en-GB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runner</a:t>
            </a: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en-GB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(all builds are sequential)</a:t>
            </a:r>
            <a:endParaRPr lang="en-GB" sz="2000" dirty="0" smtClean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800100" lvl="1" indent="-342900" eaLnBrk="0" hangingPunct="0"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Host </a:t>
            </a: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builds on </a:t>
            </a:r>
            <a:r>
              <a:rPr lang="en-GB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Windows Server (2012/2016/2019)</a:t>
            </a:r>
          </a:p>
          <a:p>
            <a:pPr marL="800100" lvl="1" indent="-342900" eaLnBrk="0" hangingPunct="0"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Compilers:</a:t>
            </a: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en-GB" sz="20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gcc</a:t>
            </a:r>
            <a:r>
              <a:rPr lang="en-GB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/</a:t>
            </a:r>
            <a:r>
              <a:rPr lang="en-GB" sz="20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MinGW</a:t>
            </a:r>
            <a:r>
              <a:rPr lang="en-GB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, </a:t>
            </a: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VS 2008, 2010, 2012, 2013, 2015, 2017, </a:t>
            </a:r>
            <a:r>
              <a:rPr lang="en-GB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2019</a:t>
            </a:r>
            <a:endParaRPr lang="en-GB" sz="20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800100" lvl="1" indent="-342900" eaLnBrk="0" hangingPunct="0"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32bit or </a:t>
            </a:r>
            <a:r>
              <a:rPr lang="en-GB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64bit, DLL </a:t>
            </a: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or </a:t>
            </a:r>
            <a:r>
              <a:rPr lang="en-GB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static, debug </a:t>
            </a: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or </a:t>
            </a:r>
            <a:r>
              <a:rPr lang="en-GB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optimized</a:t>
            </a:r>
          </a:p>
          <a:p>
            <a:pPr marL="800100" lvl="1" indent="-342900" eaLnBrk="0" hangingPunct="0"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No useful caching available</a:t>
            </a:r>
            <a:endParaRPr lang="en-GB" sz="20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777" y="1475443"/>
            <a:ext cx="1262246" cy="1222275"/>
          </a:xfrm>
          <a:prstGeom prst="rect">
            <a:avLst/>
          </a:prstGeom>
        </p:spPr>
      </p:pic>
      <p:pic>
        <p:nvPicPr>
          <p:cNvPr id="2052" name="Picture 4" descr="https://lh6.googleusercontent.com/e-7IGNkcsul6ikaLt8HA4RFluAnaLPaAbAAGiDw6Jne5wcYcVgL9X25U2XhPgVIRrGk0hQ2G1spUKewQ6iJ9luxkuzvP1jMImXf7fBxbEpOueSUbynKsaeX2E5o8hWh09JP0myVih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637" y="3846241"/>
            <a:ext cx="1152525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66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8390481" cy="52537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Supported CI Services</a:t>
            </a:r>
            <a:endParaRPr lang="de-DE" sz="3200" b="1" dirty="0" smtClean="0">
              <a:solidFill>
                <a:srgbClr val="60737F"/>
              </a:solidFill>
              <a:latin typeface="Oswald Regular" panose="02000503000000000000" pitchFamily="2" charset="0"/>
              <a:ea typeface="Milo-Medium"/>
              <a:cs typeface="Source Sans Pro"/>
            </a:endParaRPr>
          </a:p>
          <a:p>
            <a:pPr marL="342900" indent="-342900" eaLnBrk="0" hangingPunct="0">
              <a:spcBef>
                <a:spcPts val="12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b="1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GitHub Actions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(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  <a:hlinkClick r:id="rId2"/>
              </a:rPr>
              <a:t>https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  <a:hlinkClick r:id="rId2"/>
              </a:rPr>
              <a:t>://github.com/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)</a:t>
            </a:r>
            <a:endParaRPr lang="en-GB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800100" lvl="1" indent="-342900" eaLnBrk="0" hangingPunct="0"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20 runners on Linux/Windows (5 on </a:t>
            </a:r>
            <a:r>
              <a:rPr lang="en-GB" sz="20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MacOS</a:t>
            </a:r>
            <a:r>
              <a:rPr lang="en-GB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)</a:t>
            </a:r>
          </a:p>
          <a:p>
            <a:pPr marL="800100" lvl="1" indent="-342900" eaLnBrk="0" hangingPunct="0"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Ubuntu 16/18/20, </a:t>
            </a:r>
            <a:r>
              <a:rPr lang="en-GB" sz="20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MacOS</a:t>
            </a:r>
            <a:r>
              <a:rPr lang="en-GB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10.15, Windows Server 2016/2019</a:t>
            </a:r>
            <a:endParaRPr lang="en-GB" sz="2000" dirty="0" smtClean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800100" lvl="1" indent="-342900" eaLnBrk="0" hangingPunct="0"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Host </a:t>
            </a: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builds on Linux (</a:t>
            </a:r>
            <a:r>
              <a:rPr lang="en-GB" sz="20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gcc</a:t>
            </a: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, </a:t>
            </a:r>
            <a:r>
              <a:rPr lang="en-GB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clang),</a:t>
            </a:r>
            <a:br>
              <a:rPr lang="en-GB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</a:br>
            <a:r>
              <a:rPr lang="en-GB" sz="20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MacOS</a:t>
            </a:r>
            <a:r>
              <a:rPr lang="en-GB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(clang) and Windows (</a:t>
            </a:r>
            <a:r>
              <a:rPr lang="en-GB" sz="20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gcc</a:t>
            </a:r>
            <a:r>
              <a:rPr lang="en-GB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/</a:t>
            </a:r>
            <a:r>
              <a:rPr lang="en-GB" sz="20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MinGW</a:t>
            </a:r>
            <a:r>
              <a:rPr lang="en-GB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, VS 2017 &amp; 2019)</a:t>
            </a:r>
            <a:endParaRPr lang="en-GB" sz="20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800100" lvl="1" indent="-342900" eaLnBrk="0" hangingPunct="0"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Cross builds for </a:t>
            </a:r>
            <a:r>
              <a:rPr lang="en-GB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RTEMS 4.9 &amp; 4.10, </a:t>
            </a: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Windows </a:t>
            </a:r>
            <a:r>
              <a:rPr lang="en-GB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(</a:t>
            </a:r>
            <a:r>
              <a:rPr lang="en-GB" sz="20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MinGW</a:t>
            </a:r>
            <a:r>
              <a:rPr lang="en-GB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/WINE)</a:t>
            </a:r>
          </a:p>
          <a:p>
            <a:pPr marL="800100" lvl="1" indent="-342900" eaLnBrk="0" hangingPunct="0"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Caching not supported yet</a:t>
            </a:r>
            <a:endParaRPr lang="en-GB" sz="2400" dirty="0" smtClean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342900" indent="-342900" eaLnBrk="0" hangingPunct="0">
              <a:spcBef>
                <a:spcPts val="24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400" b="1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GitLab</a:t>
            </a:r>
            <a:r>
              <a:rPr lang="en-GB" sz="2400" b="1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CI/CD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(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  <a:hlinkClick r:id="rId3"/>
              </a:rPr>
              <a:t>https</a:t>
            </a:r>
            <a:r>
              <a:rPr lang="en-GB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  <a:hlinkClick r:id="rId3"/>
              </a:rPr>
              <a:t>://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  <a:hlinkClick r:id="rId3"/>
              </a:rPr>
              <a:t>gitlab.com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  <a:hlinkClick r:id="rId3"/>
              </a:rPr>
              <a:t>/</a:t>
            </a:r>
            <a:r>
              <a:rPr lang="en-GB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)</a:t>
            </a:r>
            <a:endParaRPr lang="en-GB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800100" lvl="1" indent="-342900" eaLnBrk="0" hangingPunct="0"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Docker-based runners on Linux (one VM per job)</a:t>
            </a:r>
            <a:endParaRPr lang="en-GB" sz="2000" dirty="0" smtClean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800100" lvl="1" indent="-342900" eaLnBrk="0" hangingPunct="0"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Can use any Docker image from </a:t>
            </a:r>
            <a:r>
              <a:rPr lang="en-GB" sz="20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Dockerhub</a:t>
            </a:r>
            <a:endParaRPr lang="en-GB" sz="2000" dirty="0" smtClean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800100" lvl="1" indent="-342900" eaLnBrk="0" hangingPunct="0"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Example uses </a:t>
            </a:r>
            <a:r>
              <a:rPr lang="en-GB" sz="20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ubuntu:bionic</a:t>
            </a:r>
            <a:r>
              <a:rPr lang="en-GB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, compiling with </a:t>
            </a:r>
            <a:r>
              <a:rPr lang="en-GB" sz="2000" dirty="0" err="1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gcc</a:t>
            </a:r>
            <a:r>
              <a:rPr lang="en-GB" sz="20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/clang</a:t>
            </a:r>
            <a:endParaRPr lang="en-GB" sz="20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800100" lvl="1" indent="-342900" eaLnBrk="0" hangingPunct="0"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Cross builds for RTEMS 4.9 &amp; 4.10, Windows (</a:t>
            </a:r>
            <a:r>
              <a:rPr lang="en-GB" sz="20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MinGW</a:t>
            </a: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/WINE)</a:t>
            </a:r>
          </a:p>
          <a:p>
            <a:pPr marL="800100" lvl="1" indent="-342900" eaLnBrk="0" hangingPunct="0"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GB" sz="20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Dependencies are cached (faster builds)</a:t>
            </a:r>
            <a:endParaRPr lang="en-GB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</p:txBody>
      </p:sp>
      <p:pic>
        <p:nvPicPr>
          <p:cNvPr id="1026" name="Picture 2" descr="GitHub Logos and Usage · GitHub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675" y="1511155"/>
            <a:ext cx="1819668" cy="151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ess kit | GitLab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654" y="3726692"/>
            <a:ext cx="2127553" cy="203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22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/>
          <p:nvPr/>
        </p:nvSpPr>
        <p:spPr>
          <a:xfrm>
            <a:off x="1314628" y="456623"/>
            <a:ext cx="9283883" cy="51306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hangingPunct="0">
              <a:lnSpc>
                <a:spcPct val="120000"/>
              </a:lnSpc>
              <a:spcAft>
                <a:spcPts val="627"/>
              </a:spcAft>
              <a:buClr>
                <a:srgbClr val="9C072D"/>
              </a:buClr>
              <a:tabLst>
                <a:tab pos="392682" algn="l"/>
              </a:tabLst>
            </a:pPr>
            <a:r>
              <a:rPr lang="de-DE" sz="3200" b="1" dirty="0" smtClean="0">
                <a:solidFill>
                  <a:srgbClr val="60737F"/>
                </a:solidFill>
                <a:latin typeface="Oswald Regular" panose="02000503000000000000" pitchFamily="2" charset="0"/>
                <a:ea typeface="Milo-Medium"/>
                <a:cs typeface="Source Sans Pro"/>
              </a:rPr>
              <a:t>Status and Roadmap</a:t>
            </a:r>
            <a:endParaRPr lang="de-DE" sz="3200" b="1" dirty="0" smtClean="0">
              <a:solidFill>
                <a:srgbClr val="60737F"/>
              </a:solidFill>
              <a:latin typeface="Oswald Regular" panose="02000503000000000000" pitchFamily="2" charset="0"/>
              <a:ea typeface="Milo-Medium"/>
              <a:cs typeface="Source Sans Pro"/>
            </a:endParaRPr>
          </a:p>
          <a:p>
            <a:pPr eaLnBrk="0" hangingPunct="0">
              <a:spcBef>
                <a:spcPts val="1000"/>
              </a:spcBef>
              <a:buClr>
                <a:srgbClr val="C7DE37"/>
              </a:buClr>
              <a:tabLst>
                <a:tab pos="392682" algn="l"/>
              </a:tabLst>
            </a:pPr>
            <a:r>
              <a:rPr lang="en-US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Current users</a:t>
            </a:r>
            <a:r>
              <a:rPr lang="en-US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: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US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EPICS </a:t>
            </a:r>
            <a:r>
              <a:rPr lang="en-US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Base and its submodules pvData, pvAccess, pva2pva, </a:t>
            </a:r>
            <a:r>
              <a:rPr lang="en-US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PVXS</a:t>
            </a:r>
            <a:endParaRPr lang="en-US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US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EPICS </a:t>
            </a:r>
            <a:r>
              <a:rPr lang="en-US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Modules: ASYN, </a:t>
            </a:r>
            <a:r>
              <a:rPr lang="en-US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autosave</a:t>
            </a:r>
            <a:r>
              <a:rPr lang="en-US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, busy, devlib2, </a:t>
            </a:r>
            <a:r>
              <a:rPr lang="en-US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ecmc</a:t>
            </a:r>
            <a:r>
              <a:rPr lang="en-US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, </a:t>
            </a:r>
            <a:r>
              <a:rPr lang="en-US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gtest</a:t>
            </a:r>
            <a:r>
              <a:rPr lang="en-US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, </a:t>
            </a:r>
            <a:r>
              <a:rPr lang="en-US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ip</a:t>
            </a:r>
            <a:r>
              <a:rPr lang="en-US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, </a:t>
            </a:r>
            <a:r>
              <a:rPr lang="en-US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lua</a:t>
            </a:r>
            <a:r>
              <a:rPr lang="en-US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, </a:t>
            </a:r>
            <a:r>
              <a:rPr lang="en-US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MCoreUtils</a:t>
            </a:r>
            <a:r>
              <a:rPr lang="en-US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, </a:t>
            </a:r>
            <a:r>
              <a:rPr lang="en-US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modbus</a:t>
            </a:r>
            <a:r>
              <a:rPr lang="en-US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, motor, mrfioc2, </a:t>
            </a:r>
            <a:r>
              <a:rPr lang="en-US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OPC UA</a:t>
            </a:r>
            <a:r>
              <a:rPr lang="en-US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, PCAS, </a:t>
            </a:r>
            <a:r>
              <a:rPr lang="en-US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softGlueZync</a:t>
            </a:r>
            <a:r>
              <a:rPr lang="en-US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, </a:t>
            </a:r>
            <a:r>
              <a:rPr lang="en-US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sscan</a:t>
            </a:r>
            <a:r>
              <a:rPr lang="en-US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, </a:t>
            </a:r>
            <a:r>
              <a:rPr lang="en-US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std</a:t>
            </a:r>
            <a:r>
              <a:rPr lang="en-US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, </a:t>
            </a:r>
            <a:r>
              <a:rPr lang="en-US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vac</a:t>
            </a:r>
            <a:r>
              <a:rPr lang="en-US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, </a:t>
            </a:r>
            <a:r>
              <a:rPr lang="en-US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xxx</a:t>
            </a:r>
            <a:endParaRPr lang="en-US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US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ESS: </a:t>
            </a:r>
            <a:r>
              <a:rPr lang="en-US" sz="2400" dirty="0" err="1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EtherCAT</a:t>
            </a:r>
            <a:r>
              <a:rPr lang="en-US" sz="2400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 MC Motor Driver</a:t>
            </a:r>
          </a:p>
          <a:p>
            <a:pPr marL="342900" indent="-342900" eaLnBrk="0" hangingPunct="0">
              <a:spcBef>
                <a:spcPts val="1000"/>
              </a:spcBef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endParaRPr lang="en-US" sz="2400" dirty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eaLnBrk="0" hangingPunct="0">
              <a:spcBef>
                <a:spcPts val="1000"/>
              </a:spcBef>
              <a:buClr>
                <a:srgbClr val="C7DE37"/>
              </a:buClr>
              <a:tabLst>
                <a:tab pos="392682" algn="l"/>
              </a:tabLst>
            </a:pPr>
            <a:r>
              <a:rPr lang="en-US" sz="2400" b="1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  <a:hlinkClick r:id="rId2"/>
              </a:rPr>
              <a:t>https</a:t>
            </a:r>
            <a:r>
              <a:rPr lang="en-US" sz="2400" b="1" dirty="0">
                <a:solidFill>
                  <a:srgbClr val="60737F"/>
                </a:solidFill>
                <a:latin typeface="Source Sans Pro"/>
                <a:ea typeface="Milo-Medium"/>
                <a:cs typeface="Source Sans Pro"/>
                <a:hlinkClick r:id="rId2"/>
              </a:rPr>
              <a:t>://</a:t>
            </a:r>
            <a:r>
              <a:rPr lang="en-US" sz="2400" b="1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  <a:hlinkClick r:id="rId2"/>
              </a:rPr>
              <a:t>github.com/epics-base/ci-scripts</a:t>
            </a:r>
            <a:endParaRPr lang="en-US" sz="2400" b="1" dirty="0" smtClean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342900" indent="-342900" eaLnBrk="0" hangingPunct="0"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endParaRPr lang="en-US" sz="2400" dirty="0" smtClean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  <a:p>
            <a:pPr marL="342900" indent="-342900" eaLnBrk="0" hangingPunct="0">
              <a:buClr>
                <a:srgbClr val="C7DE37"/>
              </a:buClr>
              <a:buFont typeface="Arial" panose="020B0604020202020204" pitchFamily="34" charset="0"/>
              <a:buChar char="•"/>
              <a:tabLst>
                <a:tab pos="392682" algn="l"/>
              </a:tabLst>
            </a:pPr>
            <a:r>
              <a:rPr lang="en-US" sz="2400" dirty="0" smtClean="0">
                <a:solidFill>
                  <a:srgbClr val="60737F"/>
                </a:solidFill>
                <a:latin typeface="Source Sans Pro"/>
                <a:ea typeface="Milo-Medium"/>
                <a:cs typeface="Source Sans Pro"/>
              </a:rPr>
              <a:t>Cross-builds for RTEMS 5 are next</a:t>
            </a:r>
            <a:endParaRPr lang="en-US" sz="2400" dirty="0" smtClean="0">
              <a:solidFill>
                <a:srgbClr val="60737F"/>
              </a:solidFill>
              <a:latin typeface="Source Sans Pro"/>
              <a:ea typeface="Milo-Medium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27089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425</Words>
  <Application>Microsoft Office PowerPoint</Application>
  <PresentationFormat>Widescreen</PresentationFormat>
  <Paragraphs>47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Milo-Medium</vt:lpstr>
      <vt:lpstr>Source Sans Pro</vt:lpstr>
      <vt:lpstr>Oswald Regular</vt:lpstr>
      <vt:lpstr>Calibri Light</vt:lpstr>
      <vt:lpstr>Arial</vt:lpstr>
      <vt:lpstr>Calibri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2020-10-21T14:12:22Z</dcterms:created>
  <dcterms:modified xsi:type="dcterms:W3CDTF">2020-10-21T14:12:30Z</dcterms:modified>
</cp:coreProperties>
</file>